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79" r:id="rId3"/>
    <p:sldId id="281" r:id="rId4"/>
    <p:sldId id="284" r:id="rId5"/>
    <p:sldId id="280" r:id="rId6"/>
    <p:sldId id="297" r:id="rId7"/>
    <p:sldId id="274" r:id="rId8"/>
    <p:sldId id="273" r:id="rId9"/>
    <p:sldId id="260" r:id="rId10"/>
    <p:sldId id="298" r:id="rId11"/>
    <p:sldId id="302" r:id="rId12"/>
    <p:sldId id="299" r:id="rId13"/>
    <p:sldId id="293" r:id="rId14"/>
    <p:sldId id="300" r:id="rId15"/>
    <p:sldId id="301" r:id="rId16"/>
    <p:sldId id="289" r:id="rId17"/>
    <p:sldId id="275" r:id="rId18"/>
    <p:sldId id="285" r:id="rId19"/>
    <p:sldId id="286" r:id="rId20"/>
    <p:sldId id="268" r:id="rId21"/>
    <p:sldId id="291" r:id="rId2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ACACA"/>
    <a:srgbClr val="FCE6CE"/>
    <a:srgbClr val="FFECB8"/>
    <a:srgbClr val="E9E9E9"/>
    <a:srgbClr val="EEFBFF"/>
    <a:srgbClr val="FFFFF9"/>
    <a:srgbClr val="00B050"/>
    <a:srgbClr val="FFFF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815DE-8E56-474F-A56C-D29D2174DB83}" v="176" dt="2022-04-08T13:38:07.725"/>
    <p1510:client id="{02C730E2-1C9C-F627-95C0-8A87B592B183}" v="869" dt="2022-04-10T23:28:21.327"/>
    <p1510:client id="{0966811E-9CDE-3788-9F41-945096E2FD25}" v="8" dt="2022-04-11T12:10:33.461"/>
    <p1510:client id="{197AAF4A-BB2B-076B-C30F-26E6FBA63589}" v="395" dt="2022-04-11T13:11:28.729"/>
    <p1510:client id="{2B6797DB-4801-543C-224C-837AEC7292FC}" v="1081" dt="2022-04-10T15:54:42.747"/>
    <p1510:client id="{2BB3DE98-6341-046F-740F-C5D75BB55F0C}" v="1624" dt="2022-04-07T07:21:13.504"/>
    <p1510:client id="{324E4595-8031-B20E-D728-98E23089C6D4}" v="209" dt="2022-04-10T16:47:05.056"/>
    <p1510:client id="{388C2299-1305-2184-B37A-E129612F83C7}" v="2701" dt="2022-04-10T21:00:35.161"/>
    <p1510:client id="{40CE4F74-6F85-366A-255F-396D819CC81D}" v="2145" dt="2022-04-11T09:11:48.375"/>
    <p1510:client id="{43239629-83E7-82D8-6A76-818950564D04}" v="688" dt="2022-04-11T10:11:33.475"/>
    <p1510:client id="{47F41718-C78C-6543-19E5-BC8C8AD08946}" v="363" dt="2022-04-05T05:05:17.187"/>
    <p1510:client id="{4E119CA5-BE68-3A0C-A493-79E8C8F9BB82}" v="488" dt="2022-04-11T14:47:07.821"/>
    <p1510:client id="{54AAAC10-5889-F9A8-8E98-F159B6C1C782}" v="14" dt="2022-04-06T17:04:47.516"/>
    <p1510:client id="{5649A1D7-B9C3-E2F9-D6C2-39D1257F11B9}" v="734" dt="2022-04-08T14:03:31.589"/>
    <p1510:client id="{7244E5DD-5C23-7182-87F5-E312B63340D5}" v="1" dt="2022-04-06T11:24:24.190"/>
    <p1510:client id="{7E2F4639-0855-EBAF-DE47-DC91039F9393}" v="112" dt="2022-04-06T14:08:54.617"/>
    <p1510:client id="{848B534C-7EDA-99C4-1351-E020F052956E}" v="87" dt="2022-04-06T11:20:24.466"/>
    <p1510:client id="{98E1681E-9A35-D172-F745-1B2BE367CC3A}" v="39" dt="2022-04-07T09:38:14.988"/>
    <p1510:client id="{99068715-CFC9-2887-19A0-DC7EDCA7A996}" v="11" dt="2022-04-18T19:49:04.458"/>
    <p1510:client id="{9991EED6-F648-2C30-F1BE-9E518D3B1861}" v="480" dt="2022-04-06T16:55:51.591"/>
    <p1510:client id="{9EC7EEE5-D14D-ADA5-86AC-3F3C2F6DDDB1}" v="713" dt="2022-04-06T13:47:43.907"/>
    <p1510:client id="{A7132F5C-509C-D33C-7A77-8243CB346C7A}" v="516" dt="2022-04-06T10:47:46.743"/>
    <p1510:client id="{B162BF31-3CA6-A34B-3C67-450FA84D9031}" v="368" dt="2022-04-05T05:12:52.823"/>
    <p1510:client id="{B455EB74-2879-EAD7-7054-2474F33709BD}" v="347" dt="2022-04-11T00:30:54.260"/>
    <p1510:client id="{BD7F3602-18D1-46F3-11B2-7C2AFB00BE72}" v="636" dt="2022-04-05T06:19:50.852"/>
    <p1510:client id="{CF6B88DF-1472-D1E6-EDB6-DF54CE6E207B}" v="16" dt="2022-04-05T04:57:28.344"/>
    <p1510:client id="{D78C7450-7BA2-DC59-7C3E-6B11FF4D6694}" v="5" dt="2022-04-11T15:20:55.258"/>
    <p1510:client id="{D81BA0D8-95C9-454F-8FDF-013BB5CA7F84}" v="357" dt="2022-04-04T04:03:39.506"/>
    <p1510:client id="{DE2F8F6A-973D-8A45-0F3E-D56C9B90BDA7}" v="1729" dt="2022-04-07T09:16:37.088"/>
    <p1510:client id="{E6B665B5-7B8A-E6FA-11AE-1F821FC81732}" v="551" dt="2022-04-11T11:13:10.677"/>
    <p1510:client id="{E900229E-DDE4-4BD5-8EEC-1023CD6EE8E4}" v="10" dt="2022-04-05T14:29:55.459"/>
    <p1510:client id="{F3094D8C-A579-F74B-685D-35EF56E02A74}" v="156" dt="2022-04-11T13:50:31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8787 7115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8346 7217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8335 7276 16383 0 0,'-3'4'0'0'0,"-2"4"0"0"0,1 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8317 7527 16383 0 0,'3'-4'0'0'0,"2"-4"0"0"0,-1-4 0 0 0,3-8 0 0 0,7-6 0 0 0,2-3 0 0 0,0 0 0 0 0,-1 1 0 0 0,-1 0 0 0 0,2 0 0 0 0,-3 1 0 0 0,4-1 0 0 0,-1 1 0 0 0,-4 0 0 0 0,0 0 0 0 0,-2 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8281 7649 16383 0 0,'0'-4'0'0'0,"-3"-4"0"0"0,-5-4 0 0 0,-1-4 0 0 0,1-6 0 0 0,5-3 0 0 0,4 0 0 0 0,1-7 0 0 0,0-1 0 0 0,4-2 0 0 0,0-2 0 0 0,3 2 0 0 0,4-3 0 0 0,2 1 0 0 0,-1 3 0 0 0,-3 4 0 0 0,1 4 0 0 0,1 0 0 0 0,2 0 0 0 0,1 4 0 0 0,3 7 0 0 0,-3 6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10502 6331 16383 0 0,'-3'-3'0'0'0,"-2"-9"0"0"0,1-5 0 0 0,0-7 0 0 0,2-9 0 0 0,0-7 0 0 0,2-3 0 0 0,-1 2 0 0 0,1 5 0 0 0,0 5 0 0 0,1 1 0 0 0,-1 2 0 0 0,0 2 0 0 0,-3 2 0 0 0,-2-1 0 0 0,1-1 0 0 0,0 5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10345 6439 16383 0 0,'4'-4'0'0'0,"7"-7"0"0"0,3-6 0 0 0,2-4 0 0 0,-2-4 0 0 0,0-2 0 0 0,-2 0 0 0 0,-3 1 0 0 0,1-1 0 0 0,-3-1 0 0 0,-1 2 0 0 0,-2 2 0 0 0,-2-2 0 0 0,-1-1 0 0 0,-1 2 0 0 0,0 1 0 0 0,0-2 0 0 0,6-7 0 0 0,3-5 0 0 0,0 1 0 0 0,-2 6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10404 6482 16383 0 0,'0'-3'0'0'0,"0"-5"0"0"0,0-5 0 0 0,0-6 0 0 0,0-4 0 0 0,0-5 0 0 0,0-4 0 0 0,0-1 0 0 0,0 2 0 0 0,0 3 0 0 0,0-1 0 0 0,0 2 0 0 0,0 1 0 0 0,0 2 0 0 0,0-2 0 0 0,0 0 0 0 0,0 0 0 0 0,0 3 0 0 0,0-3 0 0 0,0 0 0 0 0,0 0 0 0 0,0 2 0 0 0,0-2 0 0 0,0 7 0 0 0,0 10 0 0 0,0 9 0 0 0,11 20 0 0 0,2 13 0 0 0,4 7 0 0 0,-2 5 0 0 0,-3-3 0 0 0,-4-1 0 0 0,-3-1 0 0 0,1-3 0 0 0,0-5 0 0 0,-2-1 0 0 0,-1-2 0 0 0,-1-3 0 0 0,-1-2 0 0 0,-1-2 0 0 0,0-1 0 0 0,0-1 0 0 0,0 0 0 0 0,-1-3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8883 8001 16383 0 0,'4'-7'0'0'0,"0"-6"0"0"0,1-4 0 0 0,-2-2 0 0 0,0-6 0 0 0,2-1 0 0 0,4 0 0 0 0,3 1 0 0 0,4-2 0 0 0,-1 0 0 0 0,1 1 0 0 0,0-2 0 0 0,1 0 0 0 0,2 2 0 0 0,-3 2 0 0 0,-1-3 0 0 0,-2 1 0 0 0,-4 1 0 0 0,0 1 0 0 0,-1 1 0 0 0,1 1 0 0 0,2 2 0 0 0,-3 3 0 0 0,-11 5 0 0 0,-8 7 0 0 0,-9 9 0 0 0,-4 7 0 0 0,-2 2 0 0 0,0-2 0 0 0,1-3 0 0 0,1-2 0 0 0,2 1 0 0 0,0 3 0 0 0,1 3 0 0 0,1-1 0 0 0,0-2 0 0 0,0 1 0 0 0,-4 5 0 0 0,-4 6 0 0 0,-1 4 0 0 0,4 1 0 0 0,3-2 0 0 0,6-4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8801 7892 16383 0 0,'0'-4'0'0'0,"7"-7"0"0"0,6-6 0 0 0,7-7 0 0 0,4-3 0 0 0,9 0 0 0 0,1 5 0 0 0,2-2 0 0 0,-1 1 0 0 0,-3 0 0 0 0,-15 4 0 0 0,-13 6 0 0 0,-10 5 0 0 0,-12 3 0 0 0,-6 3 0 0 0,-3 2 0 0 0,1 1 0 0 0,-3 0 0 0 0,-3 3 0 0 0,0 1 0 0 0,-1 0 0 0 0,1-1 0 0 0,10-1 0 0 0,15-1 0 0 0,17-5 0 0 0,12-5 0 0 0,7-4 0 0 0,1-1 0 0 0,0 2 0 0 0,-3 0 0 0 0,2 1 0 0 0,3 3 0 0 0,-2-1 0 0 0,-1 4 0 0 0,-6 7 0 0 0,-10 9 0 0 0,-18 13 0 0 0,-12 6 0 0 0,-9 1 0 0 0,-8-2 0 0 0,-5-1 0 0 0,2-4 0 0 0,2-5 0 0 0,1-3 0 0 0,-1-4 0 0 0,2-4 0 0 0,7-4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8963 7939 16383 0 0,'4'-4'0'0'0,"0"-7"0"0"0,1-6 0 0 0,2-4 0 0 0,0-1 0 0 0,2-7 0 0 0,0-3 0 0 0,2 1 0 0 0,2 3 0 0 0,3 1 0 0 0,1 4 0 0 0,2 0 0 0 0,1 2 0 0 0,-6 5 0 0 0,-16 4 0 0 0,-15 8 0 0 0,-14 11 0 0 0,-10 9 0 0 0,-7 4 0 0 0,-7 10 0 0 0,-4 6 0 0 0,2 1 0 0 0,6-3 0 0 0,9-7 0 0 0,4-1 0 0 0,9-5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8346 7217 16383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10762 7073 16383 0 0,'4'-3'0'0'0,"4"-2"0"0"0,4-3 0 0 0,8-7 0 0 0,6-4 0 0 0,7-3 0 0 0,4-5 0 0 0,3 0 0 0 0,-3 0 0 0 0,8 1 0 0 0,-2 3 0 0 0,-4 0 0 0 0,-5 2 0 0 0,-2 0 0 0 0,-2 1 0 0 0,0-4 0 0 0,2-1 0 0 0,-1 1 0 0 0,-2 0 0 0 0,-3 2 0 0 0,2-4 0 0 0,2 1 0 0 0,0 0 0 0 0,-6 1 0 0 0,-6 1 0 0 0,-6 1 0 0 0,-9 5 0 0 0,-12 4 0 0 0,-15 5 0 0 0,-20 8 0 0 0,-10 3 0 0 0,1 4 0 0 0,-1 2 0 0 0,5-1 0 0 0,8-2 0 0 0,3-2 0 0 0,2 2 0 0 0,3 3 0 0 0,1 1 0 0 0,2 1 0 0 0,2 3 0 0 0,4-5 0 0 0,4-14 0 0 0,14-13 0 0 0,11-7 0 0 0,7 0 0 0 0,7 2 0 0 0,9-3 0 0 0,4 0 0 0 0,-1 1 0 0 0,-1 5 0 0 0,1 2 0 0 0,1 0 0 0 0,0 1 0 0 0,-20 6 0 0 0,-22 12 0 0 0,-24 9 0 0 0,-16 7 0 0 0,-6 3 0 0 0,-5 2 0 0 0,2 1 0 0 0,4-3 0 0 0,21-10 0 0 0,20-8 0 0 0,27-10 0 0 0,17-2 0 0 0,11 0 0 0 0,2 2 0 0 0,-3 2 0 0 0,-4-1 0 0 0,-10 4 0 0 0,-8 6 0 0 0,-14 9 0 0 0,-15 10 0 0 0,-12 8 0 0 0,-17 12 0 0 0,-8 7 0 0 0,-9 5 0 0 0,-6 0 0 0 0,4-6 0 0 0,6-3 0 0 0,8-7 0 0 0,8-6 0 0 0,7-5 0 0 0,2 0 0 0 0,2-1 0 0 0,2-2 0 0 0,2-1 0 0 0,4-5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8883 8001 16383 0 0,'4'-7'0'0'0,"0"-6"0"0"0,1-4 0 0 0,-2-2 0 0 0,0-6 0 0 0,2-1 0 0 0,4 0 0 0 0,3 1 0 0 0,4-2 0 0 0,-1 0 0 0 0,1 1 0 0 0,0-2 0 0 0,1 0 0 0 0,2 2 0 0 0,-3 2 0 0 0,-1-3 0 0 0,-2 1 0 0 0,-4 1 0 0 0,0 1 0 0 0,-1 1 0 0 0,1 1 0 0 0,2 2 0 0 0,-3 3 0 0 0,-11 5 0 0 0,-8 7 0 0 0,-9 9 0 0 0,-4 7 0 0 0,-2 2 0 0 0,0-2 0 0 0,1-3 0 0 0,1-2 0 0 0,2 1 0 0 0,0 3 0 0 0,1 3 0 0 0,1-1 0 0 0,0-2 0 0 0,0 1 0 0 0,-4 5 0 0 0,-4 6 0 0 0,-1 4 0 0 0,4 1 0 0 0,3-2 0 0 0,6-4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8801 7892 16383 0 0,'0'-4'0'0'0,"7"-7"0"0"0,6-6 0 0 0,7-7 0 0 0,4-3 0 0 0,9 0 0 0 0,1 5 0 0 0,2-2 0 0 0,-1 1 0 0 0,-3 0 0 0 0,-15 4 0 0 0,-13 6 0 0 0,-10 5 0 0 0,-12 3 0 0 0,-6 3 0 0 0,-3 2 0 0 0,1 1 0 0 0,-3 0 0 0 0,-3 3 0 0 0,0 1 0 0 0,-1 0 0 0 0,1-1 0 0 0,10-1 0 0 0,15-1 0 0 0,17-5 0 0 0,12-5 0 0 0,7-4 0 0 0,1-1 0 0 0,0 2 0 0 0,-3 0 0 0 0,2 1 0 0 0,3 3 0 0 0,-2-1 0 0 0,-1 4 0 0 0,-6 7 0 0 0,-10 9 0 0 0,-18 13 0 0 0,-12 6 0 0 0,-9 1 0 0 0,-8-2 0 0 0,-5-1 0 0 0,2-4 0 0 0,2-5 0 0 0,1-3 0 0 0,-1-4 0 0 0,2-4 0 0 0,7-4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8963 7939 16383 0 0,'4'-4'0'0'0,"0"-7"0"0"0,1-6 0 0 0,2-4 0 0 0,0-1 0 0 0,2-7 0 0 0,0-3 0 0 0,2 1 0 0 0,2 3 0 0 0,3 1 0 0 0,1 4 0 0 0,2 0 0 0 0,1 2 0 0 0,-6 5 0 0 0,-16 4 0 0 0,-15 8 0 0 0,-14 11 0 0 0,-10 9 0 0 0,-7 4 0 0 0,-7 10 0 0 0,-4 6 0 0 0,2 1 0 0 0,6-3 0 0 0,9-7 0 0 0,4-1 0 0 0,9-5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10762 7073 16383 0 0,'4'-3'0'0'0,"4"-2"0"0"0,4-3 0 0 0,8-7 0 0 0,6-4 0 0 0,7-3 0 0 0,4-5 0 0 0,3 0 0 0 0,-3 0 0 0 0,8 1 0 0 0,-2 3 0 0 0,-4 0 0 0 0,-5 2 0 0 0,-2 0 0 0 0,-2 1 0 0 0,0-4 0 0 0,2-1 0 0 0,-1 1 0 0 0,-2 0 0 0 0,-3 2 0 0 0,2-4 0 0 0,2 1 0 0 0,0 0 0 0 0,-6 1 0 0 0,-6 1 0 0 0,-6 1 0 0 0,-9 5 0 0 0,-12 4 0 0 0,-15 5 0 0 0,-20 8 0 0 0,-10 3 0 0 0,1 4 0 0 0,-1 2 0 0 0,5-1 0 0 0,8-2 0 0 0,3-2 0 0 0,2 2 0 0 0,3 3 0 0 0,1 1 0 0 0,2 1 0 0 0,2 3 0 0 0,4-5 0 0 0,4-14 0 0 0,14-13 0 0 0,11-7 0 0 0,7 0 0 0 0,7 2 0 0 0,9-3 0 0 0,4 0 0 0 0,-1 1 0 0 0,-1 5 0 0 0,1 2 0 0 0,1 0 0 0 0,0 1 0 0 0,-20 6 0 0 0,-22 12 0 0 0,-24 9 0 0 0,-16 7 0 0 0,-6 3 0 0 0,-5 2 0 0 0,2 1 0 0 0,4-3 0 0 0,21-10 0 0 0,20-8 0 0 0,27-10 0 0 0,17-2 0 0 0,11 0 0 0 0,2 2 0 0 0,-3 2 0 0 0,-4-1 0 0 0,-10 4 0 0 0,-8 6 0 0 0,-14 9 0 0 0,-15 10 0 0 0,-12 8 0 0 0,-17 12 0 0 0,-8 7 0 0 0,-9 5 0 0 0,-6 0 0 0 0,4-6 0 0 0,6-3 0 0 0,8-7 0 0 0,8-6 0 0 0,7-5 0 0 0,2 0 0 0 0,2-1 0 0 0,2-2 0 0 0,2-1 0 0 0,4-5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8335 7276 16383 0 0,'-3'4'0'0'0,"-2"4"0"0"0,1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8317 7527 16383 0 0,'3'-4'0'0'0,"2"-4"0"0"0,-1-4 0 0 0,3-8 0 0 0,7-6 0 0 0,2-3 0 0 0,0 0 0 0 0,-1 1 0 0 0,-1 0 0 0 0,2 0 0 0 0,-3 1 0 0 0,4-1 0 0 0,-1 1 0 0 0,-4 0 0 0 0,0 0 0 0 0,-2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8281 7649 16383 0 0,'0'-4'0'0'0,"-3"-4"0"0"0,-5-4 0 0 0,-1-4 0 0 0,1-6 0 0 0,5-3 0 0 0,4 0 0 0 0,1-7 0 0 0,0-1 0 0 0,4-2 0 0 0,0-2 0 0 0,3 2 0 0 0,4-3 0 0 0,2 1 0 0 0,-1 3 0 0 0,-3 4 0 0 0,1 4 0 0 0,1 0 0 0 0,2 0 0 0 0,1 4 0 0 0,3 7 0 0 0,-3 6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10502 6331 16383 0 0,'-3'-3'0'0'0,"-2"-9"0"0"0,1-5 0 0 0,0-7 0 0 0,2-9 0 0 0,0-7 0 0 0,2-3 0 0 0,-1 2 0 0 0,1 5 0 0 0,0 5 0 0 0,1 1 0 0 0,-1 2 0 0 0,0 2 0 0 0,-3 2 0 0 0,-2-1 0 0 0,1-1 0 0 0,0 5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10345 6439 16383 0 0,'4'-4'0'0'0,"7"-7"0"0"0,3-6 0 0 0,2-4 0 0 0,-2-4 0 0 0,0-2 0 0 0,-2 0 0 0 0,-3 1 0 0 0,1-1 0 0 0,-3-1 0 0 0,-1 2 0 0 0,-2 2 0 0 0,-2-2 0 0 0,-1-1 0 0 0,-1 2 0 0 0,0 1 0 0 0,0-2 0 0 0,6-7 0 0 0,3-5 0 0 0,0 1 0 0 0,-2 6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10404 6482 16383 0 0,'0'-3'0'0'0,"0"-5"0"0"0,0-5 0 0 0,0-6 0 0 0,0-4 0 0 0,0-5 0 0 0,0-4 0 0 0,0-1 0 0 0,0 2 0 0 0,0 3 0 0 0,0-1 0 0 0,0 2 0 0 0,0 1 0 0 0,0 2 0 0 0,0-2 0 0 0,0 0 0 0 0,0 0 0 0 0,0 3 0 0 0,0-3 0 0 0,0 0 0 0 0,0 0 0 0 0,0 2 0 0 0,0-2 0 0 0,0 7 0 0 0,0 10 0 0 0,0 9 0 0 0,11 20 0 0 0,2 13 0 0 0,4 7 0 0 0,-2 5 0 0 0,-3-3 0 0 0,-4-1 0 0 0,-3-1 0 0 0,1-3 0 0 0,0-5 0 0 0,-2-1 0 0 0,-1-2 0 0 0,-1-3 0 0 0,-1-2 0 0 0,-1-2 0 0 0,0-1 0 0 0,0-1 0 0 0,0 0 0 0 0,-1-3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7T07:24:4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8787 7115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1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2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6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0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4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9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6.xml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customXml" Target="../ink/ink3.xml"/><Relationship Id="rId12" Type="http://schemas.openxmlformats.org/officeDocument/2006/relationships/image" Target="../media/image19.png"/><Relationship Id="rId17" Type="http://schemas.openxmlformats.org/officeDocument/2006/relationships/customXml" Target="../ink/ink8.xml"/><Relationship Id="rId2" Type="http://schemas.openxmlformats.org/officeDocument/2006/relationships/image" Target="../media/image14.jpe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16.png"/><Relationship Id="rId15" Type="http://schemas.openxmlformats.org/officeDocument/2006/relationships/customXml" Target="../ink/ink7.xml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4.xml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customXml" Target="../ink/ink11.xml"/><Relationship Id="rId12" Type="http://schemas.openxmlformats.org/officeDocument/2006/relationships/image" Target="../media/image19.png"/><Relationship Id="rId17" Type="http://schemas.openxmlformats.org/officeDocument/2006/relationships/customXml" Target="../ink/ink16.xml"/><Relationship Id="rId2" Type="http://schemas.openxmlformats.org/officeDocument/2006/relationships/image" Target="../media/image14.jpe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customXml" Target="../ink/ink13.xml"/><Relationship Id="rId5" Type="http://schemas.openxmlformats.org/officeDocument/2006/relationships/image" Target="../media/image16.png"/><Relationship Id="rId15" Type="http://schemas.openxmlformats.org/officeDocument/2006/relationships/customXml" Target="../ink/ink15.xml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customXml" Target="../ink/ink9.xml"/><Relationship Id="rId9" Type="http://schemas.openxmlformats.org/officeDocument/2006/relationships/customXml" Target="../ink/ink12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customXml" Target="../ink/ink18.xml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customXml" Target="../ink/ink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customXml" Target="../ink/ink22.xml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customXml" Target="../ink/ink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ight, star, dark, coelenterate&#10;&#10;Description automatically generated">
            <a:extLst>
              <a:ext uri="{FF2B5EF4-FFF2-40B4-BE49-F238E27FC236}">
                <a16:creationId xmlns:a16="http://schemas.microsoft.com/office/drawing/2014/main" id="{C2FF78EC-FDD8-49E2-055A-4320866D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3" t="6100" r="15596" b="-109"/>
          <a:stretch/>
        </p:blipFill>
        <p:spPr>
          <a:xfrm>
            <a:off x="4601968" y="7943"/>
            <a:ext cx="7588340" cy="68628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83808F-8374-28B0-0F05-FB3EA8C8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66313" cy="3207258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latin typeface="Arial"/>
                <a:cs typeface="Arial"/>
              </a:rPr>
              <a:t>Maxwell A. Fine</a:t>
            </a:r>
            <a:endParaRPr lang="en-US" sz="170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Arial"/>
                <a:cs typeface="Arial"/>
              </a:rPr>
              <a:t>1004714400</a:t>
            </a:r>
            <a:endParaRPr lang="en-US" sz="1700">
              <a:ea typeface="+mn-lt"/>
              <a:cs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>
                <a:latin typeface="Arial"/>
                <a:cs typeface="Arial"/>
              </a:rPr>
              <a:t>PHYD01</a:t>
            </a:r>
            <a:r>
              <a:rPr lang="en-US" sz="1700">
                <a:latin typeface="Arial"/>
                <a:cs typeface="Arial"/>
              </a:rPr>
              <a:t> 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70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70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Arial"/>
                <a:cs typeface="Arial"/>
              </a:rPr>
              <a:t>Supervised by: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700">
                <a:latin typeface="Arial"/>
                <a:cs typeface="Arial"/>
              </a:rPr>
              <a:t>Dr. Sarah Gossan &amp; Dr. Bryan </a:t>
            </a:r>
            <a:r>
              <a:rPr lang="en-US" sz="1700" err="1">
                <a:latin typeface="Arial"/>
                <a:cs typeface="Arial"/>
              </a:rPr>
              <a:t>Gaensler</a:t>
            </a:r>
            <a:r>
              <a:rPr lang="en-US" sz="1700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99614-9188-69D2-1A04-360210807006}"/>
              </a:ext>
            </a:extLst>
          </p:cNvPr>
          <p:cNvSpPr/>
          <p:nvPr/>
        </p:nvSpPr>
        <p:spPr>
          <a:xfrm>
            <a:off x="130175" y="122237"/>
            <a:ext cx="912812" cy="912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E4223-1622-5317-B2DF-2BCBE3D0C9AC}"/>
              </a:ext>
            </a:extLst>
          </p:cNvPr>
          <p:cNvSpPr txBox="1"/>
          <p:nvPr/>
        </p:nvSpPr>
        <p:spPr>
          <a:xfrm>
            <a:off x="9611915" y="631785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ea typeface="Source Sans Pro"/>
                <a:cs typeface="Arial"/>
              </a:rPr>
              <a:t>Image Credit: </a:t>
            </a:r>
            <a:r>
              <a:rPr lang="en-US" sz="1200">
                <a:latin typeface="Calibri"/>
                <a:ea typeface="Source Sans Pro"/>
                <a:cs typeface="Calibri"/>
              </a:rPr>
              <a:t>NASA's</a:t>
            </a:r>
            <a:r>
              <a:rPr lang="en-US" sz="1200">
                <a:ea typeface="+mn-lt"/>
                <a:cs typeface="+mn-lt"/>
              </a:rPr>
              <a:t> Goddard Space Flight Center; S. </a:t>
            </a:r>
            <a:r>
              <a:rPr lang="en-US" sz="1200" err="1">
                <a:ea typeface="+mn-lt"/>
                <a:cs typeface="+mn-lt"/>
              </a:rPr>
              <a:t>Wiessinger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D7967-D27F-1250-B6BE-B118C3C73162}"/>
              </a:ext>
            </a:extLst>
          </p:cNvPr>
          <p:cNvSpPr/>
          <p:nvPr/>
        </p:nvSpPr>
        <p:spPr>
          <a:xfrm>
            <a:off x="427703" y="2449460"/>
            <a:ext cx="4061950" cy="307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6359F0-F9CD-39F9-58FA-AE996DB03AB0}"/>
              </a:ext>
            </a:extLst>
          </p:cNvPr>
          <p:cNvSpPr>
            <a:spLocks noGrp="1"/>
          </p:cNvSpPr>
          <p:nvPr/>
        </p:nvSpPr>
        <p:spPr>
          <a:xfrm>
            <a:off x="272772" y="1155143"/>
            <a:ext cx="4366063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latin typeface="Arial"/>
                <a:ea typeface="+mj-lt"/>
                <a:cs typeface="+mj-lt"/>
              </a:rPr>
              <a:t>Gravitational Waves from Magnetar Giant Flares</a:t>
            </a:r>
            <a:endParaRPr lang="en-US">
              <a:latin typeface="Arial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218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03E4-67A0-3C81-7B32-605F2F0C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" y="1241"/>
            <a:ext cx="12315263" cy="1353271"/>
          </a:xfrm>
        </p:spPr>
        <p:txBody>
          <a:bodyPr>
            <a:normAutofit/>
          </a:bodyPr>
          <a:lstStyle/>
          <a:p>
            <a:pPr algn="ctr"/>
            <a:r>
              <a:rPr lang="en-GB" sz="3600">
                <a:solidFill>
                  <a:srgbClr val="E9E9E9"/>
                </a:solidFill>
                <a:latin typeface="Arial"/>
                <a:cs typeface="Arial"/>
              </a:rPr>
              <a:t>Methods: Signal-To-Noise (SNR)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62D27-CE6B-B56B-AEA6-C3C9943E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43" y="989024"/>
            <a:ext cx="6061940" cy="6135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If the SNR is 8 or above, then a detector should be able to observe giant flares. This is a commonly used  detection threshold in gravitational wave astronomy</a:t>
            </a:r>
          </a:p>
          <a:p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The SNR depends on the observing detector</a:t>
            </a:r>
            <a:br>
              <a:rPr lang="en-GB" sz="2400">
                <a:latin typeface="Arial"/>
                <a:ea typeface="+mn-lt"/>
                <a:cs typeface="Arial"/>
              </a:rPr>
            </a:br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The calculation requires the Fourier transform of the strain: 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h(t)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>
                <a:latin typeface="Arial"/>
                <a:ea typeface="+mn-lt"/>
                <a:cs typeface="Arial"/>
              </a:rPr>
              <a:t>⇨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h(f)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,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 and the power spectra density of the detector: S</a:t>
            </a:r>
            <a:r>
              <a:rPr lang="en-GB" sz="2400" i="1" baseline="-25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h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(f)</a:t>
            </a:r>
            <a:r>
              <a:rPr lang="en-GB" sz="2400" i="1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n-GB" sz="2400" i="1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4E11526-658F-4554-4C5A-59F1D745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439" y="1758769"/>
            <a:ext cx="4780084" cy="142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02368-31EA-036C-789E-3AD859B28BB3}"/>
              </a:ext>
            </a:extLst>
          </p:cNvPr>
          <p:cNvSpPr txBox="1"/>
          <p:nvPr/>
        </p:nvSpPr>
        <p:spPr>
          <a:xfrm>
            <a:off x="9504218" y="640772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Source Sathyaprakash &amp; Schutz, (2009)</a:t>
            </a:r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FC2CAC-2B55-C8BA-287C-7C879BF5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50" y="1771261"/>
            <a:ext cx="4867563" cy="16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4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03E4-67A0-3C81-7B32-605F2F0C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" y="1241"/>
            <a:ext cx="12315263" cy="1353271"/>
          </a:xfrm>
        </p:spPr>
        <p:txBody>
          <a:bodyPr>
            <a:normAutofit/>
          </a:bodyPr>
          <a:lstStyle/>
          <a:p>
            <a:pPr algn="ctr"/>
            <a:r>
              <a:rPr lang="en-GB" sz="3600">
                <a:solidFill>
                  <a:srgbClr val="E9E9E9"/>
                </a:solidFill>
                <a:latin typeface="Arial"/>
                <a:cs typeface="Arial"/>
              </a:rPr>
              <a:t>Methods: Signal-To-Noise (SNR)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62D27-CE6B-B56B-AEA6-C3C9943E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43" y="989024"/>
            <a:ext cx="6061940" cy="61351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If the SNR is 8 or above, then a detector should be able to observe giant flares. This is a commonly used  detection threshold in gravitational wave astronomy</a:t>
            </a:r>
          </a:p>
          <a:p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The SNR depends on the observing detector</a:t>
            </a:r>
            <a:br>
              <a:rPr lang="en-GB" sz="2400">
                <a:latin typeface="Arial"/>
                <a:ea typeface="+mn-lt"/>
                <a:cs typeface="Arial"/>
              </a:rPr>
            </a:br>
            <a:endParaRPr lang="en-GB" sz="24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The calculation requires the Fourier transform of the strain: 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h(t)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 </a:t>
            </a:r>
            <a:r>
              <a:rPr lang="en-GB" sz="2400">
                <a:latin typeface="Arial"/>
                <a:ea typeface="+mn-lt"/>
                <a:cs typeface="Arial"/>
              </a:rPr>
              <a:t>⇨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h(f)</a:t>
            </a:r>
            <a:r>
              <a:rPr lang="en-GB" sz="2400">
                <a:solidFill>
                  <a:srgbClr val="FFFFFF"/>
                </a:solidFill>
                <a:latin typeface="Arial"/>
                <a:ea typeface="+mn-lt"/>
                <a:cs typeface="Arial"/>
              </a:rPr>
              <a:t>,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 and the power spectra density of the detector: S</a:t>
            </a:r>
            <a:r>
              <a:rPr lang="en-GB" sz="2400" i="1" baseline="-25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h</a:t>
            </a:r>
            <a:r>
              <a:rPr lang="en-GB" sz="2400" i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(f)</a:t>
            </a:r>
            <a:r>
              <a:rPr lang="en-GB" sz="2400" i="1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n-GB" sz="2400" i="1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4E11526-658F-4554-4C5A-59F1D745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439" y="1758769"/>
            <a:ext cx="4780084" cy="142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02368-31EA-036C-789E-3AD859B28BB3}"/>
              </a:ext>
            </a:extLst>
          </p:cNvPr>
          <p:cNvSpPr txBox="1"/>
          <p:nvPr/>
        </p:nvSpPr>
        <p:spPr>
          <a:xfrm>
            <a:off x="9504218" y="640772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Source Sathyaprakash &amp; Schutz, (2009)</a:t>
            </a:r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FC2CAC-2B55-C8BA-287C-7C879BF5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50" y="1771261"/>
            <a:ext cx="4867563" cy="1656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C25E1-AC63-A3FC-F6AA-9E6C75AFD52A}"/>
              </a:ext>
            </a:extLst>
          </p:cNvPr>
          <p:cNvSpPr txBox="1"/>
          <p:nvPr/>
        </p:nvSpPr>
        <p:spPr>
          <a:xfrm>
            <a:off x="8927690" y="134456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B050"/>
                </a:solidFill>
                <a:latin typeface="Arial"/>
                <a:cs typeface="Arial"/>
              </a:rPr>
              <a:t>Fourier transform of strain</a:t>
            </a:r>
            <a:endParaRPr lang="en-GB">
              <a:solidFill>
                <a:srgbClr val="00B05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7E7D04E-28E0-A174-EEF3-6CE191EFA2E6}"/>
              </a:ext>
            </a:extLst>
          </p:cNvPr>
          <p:cNvSpPr/>
          <p:nvPr/>
        </p:nvSpPr>
        <p:spPr>
          <a:xfrm rot="9120000">
            <a:off x="11136937" y="1747620"/>
            <a:ext cx="596081" cy="4977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CCCC9D-6D75-B38B-356E-7955338C2C75}"/>
              </a:ext>
            </a:extLst>
          </p:cNvPr>
          <p:cNvSpPr/>
          <p:nvPr/>
        </p:nvSpPr>
        <p:spPr>
          <a:xfrm rot="19080000">
            <a:off x="9095067" y="3238938"/>
            <a:ext cx="596081" cy="49775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BD54D-61F7-1106-F6C2-DFDA89DB36FB}"/>
              </a:ext>
            </a:extLst>
          </p:cNvPr>
          <p:cNvSpPr txBox="1"/>
          <p:nvPr/>
        </p:nvSpPr>
        <p:spPr>
          <a:xfrm>
            <a:off x="8927689" y="379648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FFFF00"/>
                </a:solidFill>
                <a:latin typeface="Arial"/>
                <a:ea typeface="Calibri"/>
                <a:cs typeface="Arial"/>
              </a:rPr>
              <a:t>Power spectral density  of the detector</a:t>
            </a:r>
          </a:p>
        </p:txBody>
      </p:sp>
    </p:spTree>
    <p:extLst>
      <p:ext uri="{BB962C8B-B14F-4D97-AF65-F5344CB8AC3E}">
        <p14:creationId xmlns:p14="http://schemas.microsoft.com/office/powerpoint/2010/main" val="4199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D8EB-C150-7F5B-F30E-FC86ED75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72" y="0"/>
            <a:ext cx="11314470" cy="1325563"/>
          </a:xfrm>
        </p:spPr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latin typeface="Arial"/>
                <a:cs typeface="Calibri Light"/>
              </a:rPr>
              <a:t>Waveforms: Starquake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63BDE4-44DD-52D3-9CCC-B45E76C44F2A}"/>
              </a:ext>
            </a:extLst>
          </p:cNvPr>
          <p:cNvSpPr txBox="1">
            <a:spLocks/>
          </p:cNvSpPr>
          <p:nvPr/>
        </p:nvSpPr>
        <p:spPr>
          <a:xfrm>
            <a:off x="103342" y="3328045"/>
            <a:ext cx="5877603" cy="338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Magnetar crust deforms, maybe even cracks due to the intensity of the magnetic field</a:t>
            </a:r>
          </a:p>
          <a:p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Expect continuous emission after flare</a:t>
            </a:r>
          </a:p>
          <a:p>
            <a:r>
              <a:rPr lang="en-US" sz="20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f</a:t>
            </a:r>
            <a:r>
              <a:rPr lang="en-US" sz="2000" baseline="-250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gw</a:t>
            </a:r>
            <a:r>
              <a:rPr lang="en-US" sz="2000" baseline="-25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is twice the spin frequency of the magnetar, this is ~ 0.3 Hz which is too low for the ground-based detectors</a:t>
            </a: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baseline="300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endParaRPr lang="en-US" sz="2000" baseline="300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E426CC43-503C-F0FF-D4C9-8EE5BE63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1" y="1324758"/>
            <a:ext cx="5197718" cy="168069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5B9812-8542-CE27-C334-DF88AC94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20" y="1327638"/>
            <a:ext cx="7073410" cy="47302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CB53B4-165D-8BBD-B70B-D3CFC5CF9572}"/>
                  </a:ext>
                </a:extLst>
              </p14:cNvPr>
              <p14:cNvContentPartPr/>
              <p14:nvPr/>
            </p14:nvContentPartPr>
            <p14:xfrm>
              <a:off x="4274687" y="2636433"/>
              <a:ext cx="9524" cy="952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CB53B4-165D-8BBD-B70B-D3CFC5CF9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8487" y="216023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C861A5F-D307-BEBF-775D-0AB450EE22ED}"/>
                  </a:ext>
                </a:extLst>
              </p14:cNvPr>
              <p14:cNvContentPartPr/>
              <p14:nvPr/>
            </p14:nvContentPartPr>
            <p14:xfrm>
              <a:off x="4054880" y="2687722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C861A5F-D307-BEBF-775D-0AB450EE22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680" y="221152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50D494-0AF1-A7AA-BA5B-C8236F6D72AB}"/>
                  </a:ext>
                </a:extLst>
              </p14:cNvPr>
              <p14:cNvContentPartPr/>
              <p14:nvPr/>
            </p14:nvContentPartPr>
            <p14:xfrm>
              <a:off x="4043070" y="2717030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50D494-0AF1-A7AA-BA5B-C8236F6D72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6439" y="2695385"/>
                <a:ext cx="82053" cy="52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99C1E4-B942-E333-CE0D-6969C0761C37}"/>
                  </a:ext>
                </a:extLst>
              </p14:cNvPr>
              <p14:cNvContentPartPr/>
              <p14:nvPr/>
            </p14:nvContentPartPr>
            <p14:xfrm>
              <a:off x="4040226" y="2656424"/>
              <a:ext cx="66674" cy="13334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99C1E4-B942-E333-CE0D-6969C0761C3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2772" y="2638549"/>
                <a:ext cx="101233" cy="168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80F2A44-28B5-721E-C957-A056E3B65ED9}"/>
                  </a:ext>
                </a:extLst>
              </p14:cNvPr>
              <p14:cNvContentPartPr/>
              <p14:nvPr/>
            </p14:nvContentPartPr>
            <p14:xfrm>
              <a:off x="4007074" y="2629917"/>
              <a:ext cx="57150" cy="2000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80F2A44-28B5-721E-C957-A056E3B65E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0363" y="2611667"/>
                <a:ext cx="90237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662AF45-A3EB-BA8A-EE16-9374E2F763B3}"/>
                  </a:ext>
                </a:extLst>
              </p14:cNvPr>
              <p14:cNvContentPartPr/>
              <p14:nvPr/>
            </p14:nvContentPartPr>
            <p14:xfrm>
              <a:off x="5111541" y="2016575"/>
              <a:ext cx="9524" cy="1619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662AF45-A3EB-BA8A-EE16-9374E2F763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98671" y="1999013"/>
                <a:ext cx="35007" cy="196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40CEDA-2E52-0DB2-6415-2C1F85B152B0}"/>
                  </a:ext>
                </a:extLst>
              </p14:cNvPr>
              <p14:cNvContentPartPr/>
              <p14:nvPr/>
            </p14:nvContentPartPr>
            <p14:xfrm>
              <a:off x="5051342" y="2035394"/>
              <a:ext cx="57150" cy="19049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40CEDA-2E52-0DB2-6415-2C1F85B152B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3025" y="2017456"/>
                <a:ext cx="93418" cy="226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5D52DC2-550B-37F8-6D26-82F3BB4BF7DB}"/>
                  </a:ext>
                </a:extLst>
              </p14:cNvPr>
              <p14:cNvContentPartPr/>
              <p14:nvPr/>
            </p14:nvContentPartPr>
            <p14:xfrm>
              <a:off x="5080648" y="2031306"/>
              <a:ext cx="38099" cy="2095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5D52DC2-550B-37F8-6D26-82F3BB4BF7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62331" y="2013304"/>
                <a:ext cx="74366" cy="24519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C3D3900-4F33-F413-3115-4013DDED8512}"/>
              </a:ext>
            </a:extLst>
          </p:cNvPr>
          <p:cNvSpPr txBox="1"/>
          <p:nvPr/>
        </p:nvSpPr>
        <p:spPr>
          <a:xfrm>
            <a:off x="-41691" y="6181794"/>
            <a:ext cx="2981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Sources: </a:t>
            </a:r>
            <a:r>
              <a:rPr lang="en-US" sz="1200" err="1">
                <a:solidFill>
                  <a:srgbClr val="FFFFFF"/>
                </a:solidFill>
                <a:latin typeface="Arial"/>
                <a:cs typeface="Arial"/>
              </a:rPr>
              <a:t>Soldateschi</a:t>
            </a: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 &amp; </a:t>
            </a:r>
            <a:r>
              <a:rPr lang="en-US" sz="1200" err="1">
                <a:solidFill>
                  <a:srgbClr val="FFFFFF"/>
                </a:solidFill>
                <a:latin typeface="Arial"/>
                <a:cs typeface="Arial"/>
              </a:rPr>
              <a:t>Bucciantini</a:t>
            </a: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, (2021), </a:t>
            </a:r>
            <a:r>
              <a:rPr lang="en-US" sz="12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Sieniawska</a:t>
            </a:r>
            <a:r>
              <a:rPr lang="en-US" sz="1200">
                <a:solidFill>
                  <a:srgbClr val="FFFFFF"/>
                </a:solidFill>
                <a:latin typeface="Arial"/>
                <a:ea typeface="+mn-lt"/>
                <a:cs typeface="Arial"/>
              </a:rPr>
              <a:t> &amp; Bejger (2019)</a:t>
            </a:r>
          </a:p>
        </p:txBody>
      </p:sp>
      <p:pic>
        <p:nvPicPr>
          <p:cNvPr id="3" name="Picture 9" descr="Text&#10;&#10;Description automatically generated">
            <a:extLst>
              <a:ext uri="{FF2B5EF4-FFF2-40B4-BE49-F238E27FC236}">
                <a16:creationId xmlns:a16="http://schemas.microsoft.com/office/drawing/2014/main" id="{04950A3D-B947-D4F6-BB4F-656D1194E6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238" y="1282047"/>
            <a:ext cx="5201264" cy="1614615"/>
          </a:xfrm>
          <a:prstGeom prst="rect">
            <a:avLst/>
          </a:prstGeom>
        </p:spPr>
      </p:pic>
      <p:pic>
        <p:nvPicPr>
          <p:cNvPr id="18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4D020A4-732B-0CE4-B476-CFF196BC80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45" y="1279187"/>
            <a:ext cx="5353100" cy="17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D8EB-C150-7F5B-F30E-FC86ED75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72" y="0"/>
            <a:ext cx="11314470" cy="1325563"/>
          </a:xfrm>
        </p:spPr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latin typeface="Arial"/>
                <a:cs typeface="Calibri Light"/>
              </a:rPr>
              <a:t>Waveforms: Starquake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63BDE4-44DD-52D3-9CCC-B45E76C44F2A}"/>
              </a:ext>
            </a:extLst>
          </p:cNvPr>
          <p:cNvSpPr txBox="1">
            <a:spLocks/>
          </p:cNvSpPr>
          <p:nvPr/>
        </p:nvSpPr>
        <p:spPr>
          <a:xfrm>
            <a:off x="103342" y="3328045"/>
            <a:ext cx="5877603" cy="338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Magnetar crust deforms, maybe even cracks due to the intensity of the magnetic field</a:t>
            </a:r>
          </a:p>
          <a:p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Expect continuous emission after flare</a:t>
            </a:r>
          </a:p>
          <a:p>
            <a:r>
              <a:rPr lang="en-US" sz="20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f</a:t>
            </a:r>
            <a:r>
              <a:rPr lang="en-US" sz="2000" baseline="-250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gw</a:t>
            </a:r>
            <a:r>
              <a:rPr lang="en-US" sz="2000" baseline="-25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</a:t>
            </a:r>
            <a:r>
              <a:rPr lang="en-US" sz="200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is twice the spin frequency of the magnetar, this is ~ 0.3 Hz which is too low for the ground-based detectors</a:t>
            </a: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baseline="300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endParaRPr lang="en-US" sz="2000" baseline="300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E426CC43-503C-F0FF-D4C9-8EE5BE63F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1" y="1324758"/>
            <a:ext cx="5197718" cy="168069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5B9812-8542-CE27-C334-DF88AC94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20" y="1327638"/>
            <a:ext cx="7073410" cy="47302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CB53B4-165D-8BBD-B70B-D3CFC5CF9572}"/>
                  </a:ext>
                </a:extLst>
              </p14:cNvPr>
              <p14:cNvContentPartPr/>
              <p14:nvPr/>
            </p14:nvContentPartPr>
            <p14:xfrm>
              <a:off x="4274687" y="2636433"/>
              <a:ext cx="9524" cy="952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CB53B4-165D-8BBD-B70B-D3CFC5CF95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8487" y="216023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C861A5F-D307-BEBF-775D-0AB450EE22ED}"/>
                  </a:ext>
                </a:extLst>
              </p14:cNvPr>
              <p14:cNvContentPartPr/>
              <p14:nvPr/>
            </p14:nvContentPartPr>
            <p14:xfrm>
              <a:off x="4054880" y="2687722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C861A5F-D307-BEBF-775D-0AB450EE22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680" y="221152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50D494-0AF1-A7AA-BA5B-C8236F6D72AB}"/>
                  </a:ext>
                </a:extLst>
              </p14:cNvPr>
              <p14:cNvContentPartPr/>
              <p14:nvPr/>
            </p14:nvContentPartPr>
            <p14:xfrm>
              <a:off x="4043070" y="2717030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50D494-0AF1-A7AA-BA5B-C8236F6D72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6439" y="2695385"/>
                <a:ext cx="82053" cy="52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99C1E4-B942-E333-CE0D-6969C0761C37}"/>
                  </a:ext>
                </a:extLst>
              </p14:cNvPr>
              <p14:cNvContentPartPr/>
              <p14:nvPr/>
            </p14:nvContentPartPr>
            <p14:xfrm>
              <a:off x="4040226" y="2656424"/>
              <a:ext cx="66674" cy="13334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99C1E4-B942-E333-CE0D-6969C0761C3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2772" y="2638549"/>
                <a:ext cx="101233" cy="168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80F2A44-28B5-721E-C957-A056E3B65ED9}"/>
                  </a:ext>
                </a:extLst>
              </p14:cNvPr>
              <p14:cNvContentPartPr/>
              <p14:nvPr/>
            </p14:nvContentPartPr>
            <p14:xfrm>
              <a:off x="4007074" y="2629917"/>
              <a:ext cx="57150" cy="2000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80F2A44-28B5-721E-C957-A056E3B65E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0363" y="2611667"/>
                <a:ext cx="90237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662AF45-A3EB-BA8A-EE16-9374E2F763B3}"/>
                  </a:ext>
                </a:extLst>
              </p14:cNvPr>
              <p14:cNvContentPartPr/>
              <p14:nvPr/>
            </p14:nvContentPartPr>
            <p14:xfrm>
              <a:off x="5111541" y="2016575"/>
              <a:ext cx="9524" cy="1619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662AF45-A3EB-BA8A-EE16-9374E2F763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98671" y="1999013"/>
                <a:ext cx="35007" cy="196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40CEDA-2E52-0DB2-6415-2C1F85B152B0}"/>
                  </a:ext>
                </a:extLst>
              </p14:cNvPr>
              <p14:cNvContentPartPr/>
              <p14:nvPr/>
            </p14:nvContentPartPr>
            <p14:xfrm>
              <a:off x="5051342" y="2035394"/>
              <a:ext cx="57150" cy="19049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40CEDA-2E52-0DB2-6415-2C1F85B152B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33025" y="2017456"/>
                <a:ext cx="93418" cy="226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5D52DC2-550B-37F8-6D26-82F3BB4BF7DB}"/>
                  </a:ext>
                </a:extLst>
              </p14:cNvPr>
              <p14:cNvContentPartPr/>
              <p14:nvPr/>
            </p14:nvContentPartPr>
            <p14:xfrm>
              <a:off x="5080648" y="2031306"/>
              <a:ext cx="38099" cy="2095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5D52DC2-550B-37F8-6D26-82F3BB4BF7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62331" y="2013304"/>
                <a:ext cx="74366" cy="24519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C3D3900-4F33-F413-3115-4013DDED8512}"/>
              </a:ext>
            </a:extLst>
          </p:cNvPr>
          <p:cNvSpPr txBox="1"/>
          <p:nvPr/>
        </p:nvSpPr>
        <p:spPr>
          <a:xfrm>
            <a:off x="-41691" y="6181794"/>
            <a:ext cx="2981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Sources: </a:t>
            </a:r>
            <a:r>
              <a:rPr lang="en-US" sz="1200" err="1">
                <a:solidFill>
                  <a:srgbClr val="FFFFFF"/>
                </a:solidFill>
                <a:latin typeface="Arial"/>
                <a:cs typeface="Arial"/>
              </a:rPr>
              <a:t>Soldateschi</a:t>
            </a: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 &amp; </a:t>
            </a:r>
            <a:r>
              <a:rPr lang="en-US" sz="1200" err="1">
                <a:solidFill>
                  <a:srgbClr val="FFFFFF"/>
                </a:solidFill>
                <a:latin typeface="Arial"/>
                <a:cs typeface="Arial"/>
              </a:rPr>
              <a:t>Bucciantini</a:t>
            </a: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, (2021), </a:t>
            </a:r>
            <a:r>
              <a:rPr lang="en-US" sz="120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Sieniawska</a:t>
            </a:r>
            <a:r>
              <a:rPr lang="en-US" sz="1200">
                <a:solidFill>
                  <a:srgbClr val="FFFFFF"/>
                </a:solidFill>
                <a:latin typeface="Arial"/>
                <a:ea typeface="+mn-lt"/>
                <a:cs typeface="Arial"/>
              </a:rPr>
              <a:t> &amp; Bejger (2019)</a:t>
            </a:r>
          </a:p>
        </p:txBody>
      </p:sp>
      <p:pic>
        <p:nvPicPr>
          <p:cNvPr id="3" name="Picture 9" descr="Text&#10;&#10;Description automatically generated">
            <a:extLst>
              <a:ext uri="{FF2B5EF4-FFF2-40B4-BE49-F238E27FC236}">
                <a16:creationId xmlns:a16="http://schemas.microsoft.com/office/drawing/2014/main" id="{04950A3D-B947-D4F6-BB4F-656D1194E6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238" y="1282047"/>
            <a:ext cx="5201264" cy="1614615"/>
          </a:xfrm>
          <a:prstGeom prst="rect">
            <a:avLst/>
          </a:prstGeom>
        </p:spPr>
      </p:pic>
      <p:pic>
        <p:nvPicPr>
          <p:cNvPr id="18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4D020A4-732B-0CE4-B476-CFF196BC80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45" y="1279187"/>
            <a:ext cx="5353100" cy="1766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B50EF-15C4-B542-7013-D5012D9B3D94}"/>
              </a:ext>
            </a:extLst>
          </p:cNvPr>
          <p:cNvSpPr txBox="1"/>
          <p:nvPr/>
        </p:nvSpPr>
        <p:spPr>
          <a:xfrm>
            <a:off x="619432" y="9574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B050"/>
                </a:solidFill>
                <a:ea typeface="+mn-lt"/>
                <a:cs typeface="+mn-lt"/>
              </a:rPr>
              <a:t>α is polarization of source </a:t>
            </a:r>
            <a:endParaRPr lang="en-US">
              <a:solidFill>
                <a:srgbClr val="00B050"/>
              </a:solidFill>
              <a:cs typeface="Calibri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6AE03D9-105C-33BB-3253-F1FDDFC6C9EC}"/>
              </a:ext>
            </a:extLst>
          </p:cNvPr>
          <p:cNvSpPr/>
          <p:nvPr/>
        </p:nvSpPr>
        <p:spPr>
          <a:xfrm rot="9120000">
            <a:off x="3128116" y="1198746"/>
            <a:ext cx="596081" cy="4977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2941669-A130-9773-1FDA-4129A1F3B42A}"/>
              </a:ext>
            </a:extLst>
          </p:cNvPr>
          <p:cNvSpPr/>
          <p:nvPr/>
        </p:nvSpPr>
        <p:spPr>
          <a:xfrm rot="13500000">
            <a:off x="1469282" y="2759615"/>
            <a:ext cx="596081" cy="49775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3CC085-B43B-FB36-6C4F-8D3CE1D1F2F1}"/>
              </a:ext>
            </a:extLst>
          </p:cNvPr>
          <p:cNvSpPr txBox="1"/>
          <p:nvPr/>
        </p:nvSpPr>
        <p:spPr>
          <a:xfrm>
            <a:off x="1897625" y="2966883"/>
            <a:ext cx="34806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  <a:latin typeface="Arial"/>
                <a:ea typeface="Calibri"/>
                <a:cs typeface="Arial"/>
              </a:rPr>
              <a:t>Max amplitude seen at the detector </a:t>
            </a:r>
          </a:p>
        </p:txBody>
      </p:sp>
    </p:spTree>
    <p:extLst>
      <p:ext uri="{BB962C8B-B14F-4D97-AF65-F5344CB8AC3E}">
        <p14:creationId xmlns:p14="http://schemas.microsoft.com/office/powerpoint/2010/main" val="1928013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D8EB-C150-7F5B-F30E-FC86ED75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5" y="0"/>
            <a:ext cx="12146627" cy="1325563"/>
          </a:xfrm>
        </p:spPr>
        <p:txBody>
          <a:bodyPr>
            <a:normAutofit/>
          </a:bodyPr>
          <a:lstStyle/>
          <a:p>
            <a:pPr algn="ctr"/>
            <a:r>
              <a:rPr lang="en-GB">
                <a:latin typeface="Arial"/>
                <a:cs typeface="Calibri Light"/>
              </a:rPr>
              <a:t>Wave Forms: Magnetohydrodynamic Waveform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06AD-FD60-0B69-3383-DBB123E5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19" y="3759854"/>
            <a:ext cx="5229836" cy="30235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ea typeface="+mn-lt"/>
                <a:cs typeface="Arial"/>
              </a:rPr>
              <a:t>Sudden global rearrangement of the magnetar’s internal magnetic field which causes the magnetars moment of inertia to suddenly increase</a:t>
            </a:r>
            <a:endParaRPr lang="en-US" sz="1800">
              <a:latin typeface="Calibri" panose="020F0502020204030204"/>
              <a:ea typeface="+mn-lt"/>
              <a:cs typeface="Calibri" panose="020F0502020204030204"/>
            </a:endParaRPr>
          </a:p>
          <a:p>
            <a:r>
              <a:rPr lang="en-US" sz="1800" err="1">
                <a:latin typeface="Arial"/>
                <a:ea typeface="+mn-lt"/>
                <a:cs typeface="Arial"/>
              </a:rPr>
              <a:t>f</a:t>
            </a:r>
            <a:r>
              <a:rPr lang="en-US" sz="1800" baseline="-25000" err="1">
                <a:latin typeface="Arial"/>
                <a:ea typeface="+mn-lt"/>
                <a:cs typeface="Arial"/>
              </a:rPr>
              <a:t>gw</a:t>
            </a:r>
            <a:r>
              <a:rPr lang="en-US" sz="1800">
                <a:latin typeface="Arial"/>
                <a:ea typeface="+mn-lt"/>
                <a:cs typeface="Arial"/>
              </a:rPr>
              <a:t> is the fundamental mode (f-mode) of the magnetar</a:t>
            </a:r>
            <a:endParaRPr lang="en-GB" sz="1800">
              <a:ea typeface="+mn-lt"/>
              <a:cs typeface="+mn-lt"/>
            </a:endParaRPr>
          </a:p>
          <a:p>
            <a:r>
              <a:rPr lang="en-US" sz="1800" err="1">
                <a:latin typeface="Arial"/>
                <a:ea typeface="Calibri"/>
                <a:cs typeface="Arial"/>
              </a:rPr>
              <a:t>f</a:t>
            </a:r>
            <a:r>
              <a:rPr lang="en-US" sz="1800" baseline="-25000" err="1">
                <a:latin typeface="Arial"/>
                <a:ea typeface="Calibri"/>
                <a:cs typeface="Arial"/>
              </a:rPr>
              <a:t>gw</a:t>
            </a:r>
            <a:r>
              <a:rPr lang="en-US" sz="1800">
                <a:latin typeface="Arial"/>
                <a:ea typeface="Calibri"/>
                <a:cs typeface="Arial"/>
              </a:rPr>
              <a:t> ~ 2000 Hz</a:t>
            </a:r>
            <a:endParaRPr lang="en-GB" sz="1800" err="1">
              <a:latin typeface="Calibri"/>
              <a:ea typeface="Calibri"/>
              <a:cs typeface="Calibri"/>
            </a:endParaRPr>
          </a:p>
          <a:p>
            <a:endParaRPr lang="en-GB" sz="1800">
              <a:latin typeface="Calibri"/>
              <a:ea typeface="+mn-lt"/>
              <a:cs typeface="Calibri"/>
            </a:endParaRPr>
          </a:p>
          <a:p>
            <a:endParaRPr lang="en-US" sz="1800">
              <a:latin typeface="Arial"/>
              <a:ea typeface="Calibri" panose="020F0502020204030204"/>
              <a:cs typeface="Calibri"/>
            </a:endParaRPr>
          </a:p>
          <a:p>
            <a:endParaRPr lang="en-US" sz="1800">
              <a:latin typeface="Arial"/>
              <a:ea typeface="Calibri" panose="020F0502020204030204"/>
              <a:cs typeface="Calibri"/>
            </a:endParaRPr>
          </a:p>
          <a:p>
            <a:endParaRPr lang="en-GB" sz="1800">
              <a:latin typeface="Calibri"/>
              <a:ea typeface="Calibri" panose="020F0502020204030204"/>
              <a:cs typeface="Calibri"/>
            </a:endParaRPr>
          </a:p>
          <a:p>
            <a:endParaRPr lang="en-US" sz="1800" baseline="30000">
              <a:latin typeface="Arial"/>
              <a:cs typeface="Arial"/>
            </a:endParaRPr>
          </a:p>
          <a:p>
            <a:endParaRPr lang="en-GB" sz="1800">
              <a:latin typeface="Arial"/>
              <a:cs typeface="Calibri"/>
            </a:endParaRPr>
          </a:p>
        </p:txBody>
      </p:sp>
      <p:pic>
        <p:nvPicPr>
          <p:cNvPr id="4" name="Picture 9" descr="Text&#10;&#10;Description automatically generated">
            <a:extLst>
              <a:ext uri="{FF2B5EF4-FFF2-40B4-BE49-F238E27FC236}">
                <a16:creationId xmlns:a16="http://schemas.microsoft.com/office/drawing/2014/main" id="{8F4F91FB-08B0-6269-8D1B-8B3B5684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5" y="1784211"/>
            <a:ext cx="5021872" cy="1428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6D9811-3CF1-E06D-1B10-1766284B5144}"/>
                  </a:ext>
                </a:extLst>
              </p14:cNvPr>
              <p14:cNvContentPartPr/>
              <p14:nvPr/>
            </p14:nvContentPartPr>
            <p14:xfrm>
              <a:off x="4229481" y="2806794"/>
              <a:ext cx="152399" cy="2000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6D9811-3CF1-E06D-1B10-1766284B51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1719" y="2788477"/>
                <a:ext cx="187568" cy="236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65885B5-65B5-B1B7-3B21-D3B137499D92}"/>
                  </a:ext>
                </a:extLst>
              </p14:cNvPr>
              <p14:cNvContentPartPr/>
              <p14:nvPr/>
            </p14:nvContentPartPr>
            <p14:xfrm>
              <a:off x="4256694" y="2868992"/>
              <a:ext cx="114300" cy="1143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65885B5-65B5-B1B7-3B21-D3B137499D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8946" y="2850675"/>
                <a:ext cx="149442" cy="150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A2BA123-7098-DC68-7592-93CF45C51451}"/>
                  </a:ext>
                </a:extLst>
              </p14:cNvPr>
              <p14:cNvContentPartPr/>
              <p14:nvPr/>
            </p14:nvContentPartPr>
            <p14:xfrm>
              <a:off x="4205151" y="2887213"/>
              <a:ext cx="171449" cy="1143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A2BA123-7098-DC68-7592-93CF45C514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6950" y="2869465"/>
                <a:ext cx="207486" cy="149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A7DCFCB-5ACE-749E-47E7-46C7C54F5C95}"/>
                  </a:ext>
                </a:extLst>
              </p14:cNvPr>
              <p14:cNvContentPartPr/>
              <p14:nvPr/>
            </p14:nvContentPartPr>
            <p14:xfrm>
              <a:off x="5117464" y="2241770"/>
              <a:ext cx="361949" cy="26669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A7DCFCB-5ACE-749E-47E7-46C7C54F5C9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9687" y="2224014"/>
                <a:ext cx="397148" cy="30185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13" descr="Text&#10;&#10;Description automatically generated">
            <a:extLst>
              <a:ext uri="{FF2B5EF4-FFF2-40B4-BE49-F238E27FC236}">
                <a16:creationId xmlns:a16="http://schemas.microsoft.com/office/drawing/2014/main" id="{94D8B222-4460-A5BD-3A84-82DF1668B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087" y="1780278"/>
            <a:ext cx="5338762" cy="1551195"/>
          </a:xfrm>
          <a:prstGeom prst="rect">
            <a:avLst/>
          </a:prstGeom>
        </p:spPr>
      </p:pic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055AA767-DDF3-9016-ABC7-0FC40073E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5306" y="1327639"/>
            <a:ext cx="7278564" cy="4862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33D549-740B-5E59-9E65-5EAAA50BE522}"/>
              </a:ext>
            </a:extLst>
          </p:cNvPr>
          <p:cNvSpPr txBox="1"/>
          <p:nvPr/>
        </p:nvSpPr>
        <p:spPr>
          <a:xfrm>
            <a:off x="316514" y="6259948"/>
            <a:ext cx="2981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Sources: </a:t>
            </a:r>
            <a:r>
              <a:rPr lang="en-US" sz="1200" err="1">
                <a:latin typeface="Arial"/>
                <a:cs typeface="Arial"/>
              </a:rPr>
              <a:t>Soldateschi</a:t>
            </a:r>
            <a:r>
              <a:rPr lang="en-US" sz="1200">
                <a:latin typeface="Arial"/>
                <a:cs typeface="Arial"/>
              </a:rPr>
              <a:t> &amp; </a:t>
            </a:r>
            <a:r>
              <a:rPr lang="en-US" sz="1200" err="1">
                <a:latin typeface="Arial"/>
                <a:cs typeface="Arial"/>
              </a:rPr>
              <a:t>Bucciantini</a:t>
            </a:r>
            <a:r>
              <a:rPr lang="en-US" sz="1200">
                <a:latin typeface="Arial"/>
                <a:cs typeface="Arial"/>
              </a:rPr>
              <a:t>, (2021), </a:t>
            </a:r>
            <a:r>
              <a:rPr lang="en-US" sz="1200" err="1">
                <a:latin typeface="Arial"/>
                <a:ea typeface="+mn-lt"/>
                <a:cs typeface="Arial"/>
              </a:rPr>
              <a:t>Sieniawska</a:t>
            </a:r>
            <a:r>
              <a:rPr lang="en-US" sz="1200">
                <a:latin typeface="Arial"/>
                <a:ea typeface="+mn-lt"/>
                <a:cs typeface="Arial"/>
              </a:rPr>
              <a:t> &amp; Bejger (2019)</a:t>
            </a:r>
          </a:p>
        </p:txBody>
      </p:sp>
      <p:pic>
        <p:nvPicPr>
          <p:cNvPr id="7" name="Picture 8" descr="Chart&#10;&#10;Description automatically generated">
            <a:extLst>
              <a:ext uri="{FF2B5EF4-FFF2-40B4-BE49-F238E27FC236}">
                <a16:creationId xmlns:a16="http://schemas.microsoft.com/office/drawing/2014/main" id="{9D99698C-8D6A-1F93-205A-CCFF17A7A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7706" y="1480039"/>
            <a:ext cx="7278564" cy="48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D8EB-C150-7F5B-F30E-FC86ED75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5" y="0"/>
            <a:ext cx="12146627" cy="1325563"/>
          </a:xfrm>
        </p:spPr>
        <p:txBody>
          <a:bodyPr>
            <a:normAutofit/>
          </a:bodyPr>
          <a:lstStyle/>
          <a:p>
            <a:pPr algn="ctr"/>
            <a:r>
              <a:rPr lang="en-GB">
                <a:latin typeface="Arial"/>
                <a:cs typeface="Calibri Light"/>
              </a:rPr>
              <a:t>Wave Forms: Magnetohydrodynamic Waveform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06AD-FD60-0B69-3383-DBB123E5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19" y="3759854"/>
            <a:ext cx="5229836" cy="30235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ea typeface="+mn-lt"/>
                <a:cs typeface="Arial"/>
              </a:rPr>
              <a:t>Sudden global rearrangement of the magnetar’s internal magnetic field which causes the magnetars moment of inertia to suddenly increase</a:t>
            </a:r>
            <a:endParaRPr lang="en-US" sz="1800">
              <a:latin typeface="Calibri" panose="020F0502020204030204"/>
              <a:ea typeface="+mn-lt"/>
              <a:cs typeface="Calibri" panose="020F0502020204030204"/>
            </a:endParaRPr>
          </a:p>
          <a:p>
            <a:r>
              <a:rPr lang="en-US" sz="1800" err="1">
                <a:latin typeface="Arial"/>
                <a:ea typeface="+mn-lt"/>
                <a:cs typeface="Arial"/>
              </a:rPr>
              <a:t>f</a:t>
            </a:r>
            <a:r>
              <a:rPr lang="en-US" sz="1800" baseline="-25000" err="1">
                <a:latin typeface="Arial"/>
                <a:ea typeface="+mn-lt"/>
                <a:cs typeface="Arial"/>
              </a:rPr>
              <a:t>gw</a:t>
            </a:r>
            <a:r>
              <a:rPr lang="en-US" sz="1800">
                <a:latin typeface="Arial"/>
                <a:ea typeface="+mn-lt"/>
                <a:cs typeface="Arial"/>
              </a:rPr>
              <a:t> is the fundamental mode (f-mode) of the magnetar</a:t>
            </a:r>
            <a:endParaRPr lang="en-GB" sz="1800">
              <a:ea typeface="+mn-lt"/>
              <a:cs typeface="+mn-lt"/>
            </a:endParaRPr>
          </a:p>
          <a:p>
            <a:r>
              <a:rPr lang="en-US" sz="1800" err="1">
                <a:latin typeface="Arial"/>
                <a:ea typeface="Calibri"/>
                <a:cs typeface="Arial"/>
              </a:rPr>
              <a:t>f</a:t>
            </a:r>
            <a:r>
              <a:rPr lang="en-US" sz="1800" baseline="-25000" err="1">
                <a:latin typeface="Arial"/>
                <a:ea typeface="Calibri"/>
                <a:cs typeface="Arial"/>
              </a:rPr>
              <a:t>gw</a:t>
            </a:r>
            <a:r>
              <a:rPr lang="en-US" sz="1800">
                <a:latin typeface="Arial"/>
                <a:ea typeface="Calibri"/>
                <a:cs typeface="Arial"/>
              </a:rPr>
              <a:t> ~ 2000 Hz</a:t>
            </a:r>
            <a:endParaRPr lang="en-GB" sz="1800" err="1">
              <a:latin typeface="Calibri"/>
              <a:ea typeface="Calibri"/>
              <a:cs typeface="Calibri"/>
            </a:endParaRPr>
          </a:p>
          <a:p>
            <a:endParaRPr lang="en-GB" sz="1800">
              <a:latin typeface="Calibri"/>
              <a:ea typeface="+mn-lt"/>
              <a:cs typeface="Calibri"/>
            </a:endParaRPr>
          </a:p>
          <a:p>
            <a:endParaRPr lang="en-US" sz="1800">
              <a:latin typeface="Arial"/>
              <a:ea typeface="Calibri" panose="020F0502020204030204"/>
              <a:cs typeface="Calibri"/>
            </a:endParaRPr>
          </a:p>
          <a:p>
            <a:endParaRPr lang="en-US" sz="1800">
              <a:latin typeface="Arial"/>
              <a:ea typeface="Calibri" panose="020F0502020204030204"/>
              <a:cs typeface="Calibri"/>
            </a:endParaRPr>
          </a:p>
          <a:p>
            <a:endParaRPr lang="en-GB" sz="1800">
              <a:latin typeface="Calibri"/>
              <a:ea typeface="Calibri" panose="020F0502020204030204"/>
              <a:cs typeface="Calibri"/>
            </a:endParaRPr>
          </a:p>
          <a:p>
            <a:endParaRPr lang="en-US" sz="1800" baseline="30000">
              <a:latin typeface="Arial"/>
              <a:cs typeface="Arial"/>
            </a:endParaRPr>
          </a:p>
          <a:p>
            <a:endParaRPr lang="en-GB" sz="1800">
              <a:latin typeface="Arial"/>
              <a:cs typeface="Calibri"/>
            </a:endParaRPr>
          </a:p>
        </p:txBody>
      </p:sp>
      <p:pic>
        <p:nvPicPr>
          <p:cNvPr id="4" name="Picture 9" descr="Text&#10;&#10;Description automatically generated">
            <a:extLst>
              <a:ext uri="{FF2B5EF4-FFF2-40B4-BE49-F238E27FC236}">
                <a16:creationId xmlns:a16="http://schemas.microsoft.com/office/drawing/2014/main" id="{8F4F91FB-08B0-6269-8D1B-8B3B5684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5" y="1784211"/>
            <a:ext cx="5021872" cy="1428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6D9811-3CF1-E06D-1B10-1766284B5144}"/>
                  </a:ext>
                </a:extLst>
              </p14:cNvPr>
              <p14:cNvContentPartPr/>
              <p14:nvPr/>
            </p14:nvContentPartPr>
            <p14:xfrm>
              <a:off x="4229481" y="2806794"/>
              <a:ext cx="152399" cy="2000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6D9811-3CF1-E06D-1B10-1766284B51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1719" y="2788477"/>
                <a:ext cx="187568" cy="236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65885B5-65B5-B1B7-3B21-D3B137499D92}"/>
                  </a:ext>
                </a:extLst>
              </p14:cNvPr>
              <p14:cNvContentPartPr/>
              <p14:nvPr/>
            </p14:nvContentPartPr>
            <p14:xfrm>
              <a:off x="4256694" y="2868992"/>
              <a:ext cx="114300" cy="1143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65885B5-65B5-B1B7-3B21-D3B137499D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8946" y="2850675"/>
                <a:ext cx="149442" cy="150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A2BA123-7098-DC68-7592-93CF45C51451}"/>
                  </a:ext>
                </a:extLst>
              </p14:cNvPr>
              <p14:cNvContentPartPr/>
              <p14:nvPr/>
            </p14:nvContentPartPr>
            <p14:xfrm>
              <a:off x="4205151" y="2887213"/>
              <a:ext cx="171449" cy="1143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A2BA123-7098-DC68-7592-93CF45C514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6950" y="2869465"/>
                <a:ext cx="207486" cy="149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A7DCFCB-5ACE-749E-47E7-46C7C54F5C95}"/>
                  </a:ext>
                </a:extLst>
              </p14:cNvPr>
              <p14:cNvContentPartPr/>
              <p14:nvPr/>
            </p14:nvContentPartPr>
            <p14:xfrm>
              <a:off x="5117464" y="2241770"/>
              <a:ext cx="361949" cy="26669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A7DCFCB-5ACE-749E-47E7-46C7C54F5C9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9687" y="2224014"/>
                <a:ext cx="397148" cy="30185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13" descr="Text&#10;&#10;Description automatically generated">
            <a:extLst>
              <a:ext uri="{FF2B5EF4-FFF2-40B4-BE49-F238E27FC236}">
                <a16:creationId xmlns:a16="http://schemas.microsoft.com/office/drawing/2014/main" id="{94D8B222-4460-A5BD-3A84-82DF1668B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087" y="1780278"/>
            <a:ext cx="5338762" cy="1551195"/>
          </a:xfrm>
          <a:prstGeom prst="rect">
            <a:avLst/>
          </a:prstGeom>
        </p:spPr>
      </p:pic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055AA767-DDF3-9016-ABC7-0FC40073E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5306" y="1327639"/>
            <a:ext cx="7278564" cy="4862145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A61D019E-00B1-2E8E-F524-A6AAA65193A2}"/>
              </a:ext>
            </a:extLst>
          </p:cNvPr>
          <p:cNvSpPr/>
          <p:nvPr/>
        </p:nvSpPr>
        <p:spPr>
          <a:xfrm rot="13680000">
            <a:off x="4377195" y="3043090"/>
            <a:ext cx="708139" cy="55752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94B2C2-0299-62B6-3691-FC9B662F13A1}"/>
              </a:ext>
            </a:extLst>
          </p:cNvPr>
          <p:cNvSpPr txBox="1"/>
          <p:nvPr/>
        </p:nvSpPr>
        <p:spPr>
          <a:xfrm>
            <a:off x="2170922" y="324467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0070C0"/>
                </a:solidFill>
                <a:latin typeface="Arial"/>
                <a:ea typeface="Calibri"/>
                <a:cs typeface="Arial"/>
              </a:rPr>
              <a:t>Decay constant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33D549-740B-5E59-9E65-5EAAA50BE522}"/>
              </a:ext>
            </a:extLst>
          </p:cNvPr>
          <p:cNvSpPr txBox="1"/>
          <p:nvPr/>
        </p:nvSpPr>
        <p:spPr>
          <a:xfrm>
            <a:off x="316514" y="6259948"/>
            <a:ext cx="2981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Sources: </a:t>
            </a:r>
            <a:r>
              <a:rPr lang="en-US" sz="1200" err="1">
                <a:latin typeface="Arial"/>
                <a:cs typeface="Arial"/>
              </a:rPr>
              <a:t>Soldateschi</a:t>
            </a:r>
            <a:r>
              <a:rPr lang="en-US" sz="1200">
                <a:latin typeface="Arial"/>
                <a:cs typeface="Arial"/>
              </a:rPr>
              <a:t> &amp; </a:t>
            </a:r>
            <a:r>
              <a:rPr lang="en-US" sz="1200" err="1">
                <a:latin typeface="Arial"/>
                <a:cs typeface="Arial"/>
              </a:rPr>
              <a:t>Bucciantini</a:t>
            </a:r>
            <a:r>
              <a:rPr lang="en-US" sz="1200">
                <a:latin typeface="Arial"/>
                <a:cs typeface="Arial"/>
              </a:rPr>
              <a:t>, (2021), </a:t>
            </a:r>
            <a:r>
              <a:rPr lang="en-US" sz="1200" err="1">
                <a:latin typeface="Arial"/>
                <a:ea typeface="+mn-lt"/>
                <a:cs typeface="Arial"/>
              </a:rPr>
              <a:t>Sieniawska</a:t>
            </a:r>
            <a:r>
              <a:rPr lang="en-US" sz="1200">
                <a:latin typeface="Arial"/>
                <a:ea typeface="+mn-lt"/>
                <a:cs typeface="Arial"/>
              </a:rPr>
              <a:t> &amp; Bejger (2019)</a:t>
            </a:r>
          </a:p>
        </p:txBody>
      </p:sp>
      <p:pic>
        <p:nvPicPr>
          <p:cNvPr id="7" name="Picture 8" descr="Chart&#10;&#10;Description automatically generated">
            <a:extLst>
              <a:ext uri="{FF2B5EF4-FFF2-40B4-BE49-F238E27FC236}">
                <a16:creationId xmlns:a16="http://schemas.microsoft.com/office/drawing/2014/main" id="{9D99698C-8D6A-1F93-205A-CCFF17A7A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7706" y="1480039"/>
            <a:ext cx="7278564" cy="48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3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7120-55B6-FC5D-CFED-BE9894A2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latin typeface="Arial"/>
                <a:cs typeface="Arial"/>
              </a:rPr>
              <a:t>Magnetohydrodynamic Parameters</a:t>
            </a:r>
            <a:endParaRPr lang="en-GB">
              <a:solidFill>
                <a:srgbClr val="FFFFFF"/>
              </a:solidFill>
              <a:latin typeface="Arial"/>
              <a:ea typeface="+mj-lt"/>
              <a:cs typeface="Arial"/>
            </a:endParaRPr>
          </a:p>
          <a:p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2859A-2D66-886B-C8AB-2464A459F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62" y="1788754"/>
            <a:ext cx="4862052" cy="4904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For the known sources values are:</a:t>
            </a:r>
            <a:endParaRPr lang="en-US" sz="2000" dirty="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f</a:t>
            </a:r>
            <a:r>
              <a:rPr lang="en-GB" sz="2000" baseline="-25000" dirty="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gw</a:t>
            </a: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 ~ 2000 Hz</a:t>
            </a:r>
            <a:endParaRPr lang="en-US" sz="2000" dirty="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Τ ~  0.2s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2000" baseline="-25000" dirty="0" err="1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 ~ 10</a:t>
            </a:r>
            <a:r>
              <a:rPr lang="en-US" sz="2000" baseline="30000" dirty="0">
                <a:solidFill>
                  <a:srgbClr val="FFFFFF"/>
                </a:solidFill>
                <a:latin typeface="Arial"/>
                <a:cs typeface="Arial"/>
              </a:rPr>
              <a:t>-28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  – 10</a:t>
            </a:r>
            <a:r>
              <a:rPr lang="en-US" sz="2000" baseline="30000" dirty="0">
                <a:solidFill>
                  <a:srgbClr val="FFFFFF"/>
                </a:solidFill>
                <a:latin typeface="Arial"/>
                <a:cs typeface="Arial"/>
              </a:rPr>
              <a:t>-26 </a:t>
            </a:r>
            <a:endParaRPr lang="en-GB" sz="2000" baseline="30000" dirty="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Based on magnetohydrodynamic simulations done by  Andersson &amp; </a:t>
            </a:r>
            <a:r>
              <a:rPr lang="en-GB" sz="2000" dirty="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Kokkotas</a:t>
            </a: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, (1998); and </a:t>
            </a:r>
            <a:r>
              <a:rPr lang="en-GB" sz="2000" dirty="0" err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Kouvatsos</a:t>
            </a:r>
            <a:r>
              <a:rPr lang="en-GB" sz="20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 et al., (2022)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Their emission frequency is at the upper limit of the sensitivity of ground-based detectors</a:t>
            </a:r>
          </a:p>
        </p:txBody>
      </p:sp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6BDAFCCB-6F62-7CFA-5046-8CF815F28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" b="13386"/>
          <a:stretch/>
        </p:blipFill>
        <p:spPr>
          <a:xfrm>
            <a:off x="5946623" y="3082454"/>
            <a:ext cx="6053758" cy="696508"/>
          </a:xfrm>
          <a:prstGeom prst="rect">
            <a:avLst/>
          </a:prstGeom>
        </p:spPr>
      </p:pic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74F63B5B-9152-5CBD-9DB4-90023E23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882" y="3087439"/>
            <a:ext cx="6749588" cy="772996"/>
          </a:xfrm>
          <a:prstGeom prst="rect">
            <a:avLst/>
          </a:prstGeom>
        </p:spPr>
      </p:pic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31073047-3D98-A412-1025-63FF8FC26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338" y="1710822"/>
            <a:ext cx="5576887" cy="1039232"/>
          </a:xfrm>
          <a:prstGeom prst="rect">
            <a:avLst/>
          </a:prstGeom>
        </p:spPr>
      </p:pic>
      <p:pic>
        <p:nvPicPr>
          <p:cNvPr id="1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599A414-9F60-8D61-2920-D1429C53C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77" r="-90"/>
          <a:stretch/>
        </p:blipFill>
        <p:spPr>
          <a:xfrm>
            <a:off x="5291547" y="4183483"/>
            <a:ext cx="6813353" cy="982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DDB6D-6727-5FEA-BE95-DFDC55058975}"/>
              </a:ext>
            </a:extLst>
          </p:cNvPr>
          <p:cNvSpPr txBox="1"/>
          <p:nvPr/>
        </p:nvSpPr>
        <p:spPr>
          <a:xfrm>
            <a:off x="9683545" y="13261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00B050"/>
                </a:solidFill>
                <a:latin typeface="Arial"/>
                <a:ea typeface="Calibri"/>
                <a:cs typeface="Arial"/>
              </a:rPr>
              <a:t>Emission frequency 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C5B0C0E-F6C3-2411-B14D-A5F434753D45}"/>
              </a:ext>
            </a:extLst>
          </p:cNvPr>
          <p:cNvSpPr/>
          <p:nvPr/>
        </p:nvSpPr>
        <p:spPr>
          <a:xfrm rot="9120000">
            <a:off x="11067664" y="1825552"/>
            <a:ext cx="596081" cy="49775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B611C-1FE9-B066-6F57-695445192987}"/>
              </a:ext>
            </a:extLst>
          </p:cNvPr>
          <p:cNvSpPr txBox="1"/>
          <p:nvPr/>
        </p:nvSpPr>
        <p:spPr>
          <a:xfrm>
            <a:off x="5154561" y="252443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00"/>
                </a:solidFill>
                <a:latin typeface="Arial"/>
                <a:ea typeface="Calibri"/>
                <a:cs typeface="Arial"/>
              </a:rPr>
              <a:t>Max amplitude seen at the detector 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510963-2912-BD86-438F-0A1518537A97}"/>
              </a:ext>
            </a:extLst>
          </p:cNvPr>
          <p:cNvSpPr/>
          <p:nvPr/>
        </p:nvSpPr>
        <p:spPr>
          <a:xfrm rot="9120000">
            <a:off x="7823379" y="2636712"/>
            <a:ext cx="596081" cy="49775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6E0A58-A48A-9586-E13D-D8B4102AF5EE}"/>
              </a:ext>
            </a:extLst>
          </p:cNvPr>
          <p:cNvSpPr txBox="1"/>
          <p:nvPr/>
        </p:nvSpPr>
        <p:spPr>
          <a:xfrm>
            <a:off x="4437384" y="50943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0070C0"/>
                </a:solidFill>
                <a:latin typeface="Arial"/>
                <a:ea typeface="Calibri"/>
                <a:cs typeface="Arial"/>
              </a:rPr>
              <a:t>Decay constant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C5CB1B-1EB6-3DB0-6EE3-D0A1FF5C0836}"/>
              </a:ext>
            </a:extLst>
          </p:cNvPr>
          <p:cNvSpPr/>
          <p:nvPr/>
        </p:nvSpPr>
        <p:spPr>
          <a:xfrm rot="-2400000">
            <a:off x="6461298" y="5140218"/>
            <a:ext cx="708139" cy="55752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39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3E929B9-5FB8-5631-CA3E-F2D44BCD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6" y="2040565"/>
            <a:ext cx="2743200" cy="119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18DB6-4AA8-A215-EA9B-CA01D30A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cs typeface="Calibri Light"/>
              </a:rPr>
              <a:t>Testing 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73EF-C4DF-F16F-2FFD-48114B27A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B4847-2C23-0976-508C-5996DBA41795}"/>
              </a:ext>
            </a:extLst>
          </p:cNvPr>
          <p:cNvSpPr txBox="1"/>
          <p:nvPr/>
        </p:nvSpPr>
        <p:spPr>
          <a:xfrm>
            <a:off x="276842" y="1744530"/>
            <a:ext cx="380357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Antenna Functions:</a:t>
            </a:r>
            <a:endParaRPr lang="en-US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Different for each detector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Some antenna functions not easily obtainable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Assumed sources where optimally-oriented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Results are not a sky average</a:t>
            </a:r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43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3E929B9-5FB8-5631-CA3E-F2D44BCD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6" y="2040565"/>
            <a:ext cx="2743200" cy="119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18DB6-4AA8-A215-EA9B-CA01D30A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cs typeface="Calibri Light"/>
              </a:rPr>
              <a:t>Testing 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73EF-C4DF-F16F-2FFD-48114B27A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77995A1C-E5C5-48F7-51AC-7F4E208F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542" y="1867117"/>
            <a:ext cx="2145599" cy="117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B4847-2C23-0976-508C-5996DBA41795}"/>
              </a:ext>
            </a:extLst>
          </p:cNvPr>
          <p:cNvSpPr txBox="1"/>
          <p:nvPr/>
        </p:nvSpPr>
        <p:spPr>
          <a:xfrm>
            <a:off x="276842" y="1744530"/>
            <a:ext cx="380357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Antenna Functions:</a:t>
            </a:r>
            <a:endParaRPr lang="en-US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Different for each detector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Some antenna functions not easily obtainable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Assumed sources where optimally-oriented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Results are not a sky average</a:t>
            </a: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B8F2E-8ACC-4262-1BF1-AA307BBF669F}"/>
              </a:ext>
            </a:extLst>
          </p:cNvPr>
          <p:cNvSpPr txBox="1"/>
          <p:nvPr/>
        </p:nvSpPr>
        <p:spPr>
          <a:xfrm>
            <a:off x="4258309" y="1747286"/>
            <a:ext cx="38484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cs typeface="Calibri"/>
              </a:rPr>
              <a:t>Source Polarization:</a:t>
            </a:r>
            <a:endParaRPr lang="en-US"/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FFFFFF"/>
                </a:solidFill>
                <a:cs typeface="Calibri"/>
              </a:rPr>
              <a:t>Polarization depends on orientation of source relative to us 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FFFFFF"/>
                </a:solidFill>
                <a:cs typeface="Calibri"/>
              </a:rPr>
              <a:t>Expect real sources to have all possible values of 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α 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910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3E929B9-5FB8-5631-CA3E-F2D44BCD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6" y="2040565"/>
            <a:ext cx="2743200" cy="119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18DB6-4AA8-A215-EA9B-CA01D30A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  <a:cs typeface="Calibri Light"/>
              </a:rPr>
              <a:t>Testing Approximations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73EF-C4DF-F16F-2FFD-48114B27A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77995A1C-E5C5-48F7-51AC-7F4E208F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542" y="1867117"/>
            <a:ext cx="2145599" cy="117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B4847-2C23-0976-508C-5996DBA41795}"/>
              </a:ext>
            </a:extLst>
          </p:cNvPr>
          <p:cNvSpPr txBox="1"/>
          <p:nvPr/>
        </p:nvSpPr>
        <p:spPr>
          <a:xfrm>
            <a:off x="276842" y="1744530"/>
            <a:ext cx="380357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Antenna Functions:</a:t>
            </a:r>
            <a:endParaRPr lang="en-US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Different for each detector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Some antenna functions not easily obtainable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Assumed sources where optimally-oriented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Results are not a sky average</a:t>
            </a:r>
          </a:p>
          <a:p>
            <a:pPr marL="285750" indent="-285750">
              <a:buFont typeface="Arial,Sans-Serif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B8F2E-8ACC-4262-1BF1-AA307BBF669F}"/>
              </a:ext>
            </a:extLst>
          </p:cNvPr>
          <p:cNvSpPr txBox="1"/>
          <p:nvPr/>
        </p:nvSpPr>
        <p:spPr>
          <a:xfrm>
            <a:off x="4258309" y="1747286"/>
            <a:ext cx="38484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cs typeface="Calibri"/>
              </a:rPr>
              <a:t>Source Polarization:</a:t>
            </a:r>
            <a:endParaRPr lang="en-US"/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FFFFFF"/>
                </a:solidFill>
                <a:cs typeface="Calibri"/>
              </a:rPr>
              <a:t>Polarization depends on orientation of source relative to us 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solidFill>
                  <a:srgbClr val="FFFFFF"/>
                </a:solidFill>
                <a:cs typeface="Calibri"/>
              </a:rPr>
              <a:t>Expect real sources to have all possible values of </a:t>
            </a:r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α </a:t>
            </a: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FA138-915E-DC4B-90A4-C12ADBF0F3A3}"/>
              </a:ext>
            </a:extLst>
          </p:cNvPr>
          <p:cNvSpPr txBox="1"/>
          <p:nvPr/>
        </p:nvSpPr>
        <p:spPr>
          <a:xfrm>
            <a:off x="8238621" y="1744530"/>
            <a:ext cx="380357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ea typeface="+mn-lt"/>
                <a:cs typeface="+mn-lt"/>
              </a:rPr>
              <a:t>Mass &amp; Radius:</a:t>
            </a:r>
            <a:endParaRPr lang="en-US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>
                <a:ea typeface="+mn-lt"/>
                <a:cs typeface="+mn-lt"/>
              </a:rPr>
              <a:t>We do not know the mass &amp; radius for all of the magnetars</a:t>
            </a:r>
            <a:endParaRPr lang="en-GB"/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</p:txBody>
      </p:sp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592DD945-BA0F-D251-4118-D960F50FA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51" r="-284" b="24243"/>
          <a:stretch/>
        </p:blipFill>
        <p:spPr>
          <a:xfrm>
            <a:off x="8734269" y="2640268"/>
            <a:ext cx="2206056" cy="491126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0746FB9B-2D12-638F-6DF0-53A1CEA53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00" b="30514"/>
          <a:stretch/>
        </p:blipFill>
        <p:spPr>
          <a:xfrm>
            <a:off x="8734268" y="2133505"/>
            <a:ext cx="2304920" cy="502094"/>
          </a:xfrm>
          <a:prstGeom prst="rect">
            <a:avLst/>
          </a:prstGeom>
        </p:spPr>
      </p:pic>
      <p:pic>
        <p:nvPicPr>
          <p:cNvPr id="9" name="Picture 11" descr="Text&#10;&#10;Description automatically generated">
            <a:extLst>
              <a:ext uri="{FF2B5EF4-FFF2-40B4-BE49-F238E27FC236}">
                <a16:creationId xmlns:a16="http://schemas.microsoft.com/office/drawing/2014/main" id="{B9257162-29EF-E267-4697-1DDD1BB1DE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86" r="-638" b="33730"/>
          <a:stretch/>
        </p:blipFill>
        <p:spPr>
          <a:xfrm>
            <a:off x="8589962" y="2644549"/>
            <a:ext cx="2760690" cy="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ight, traffic, outdoor, outdoor object&#10;&#10;Description automatically generated">
            <a:extLst>
              <a:ext uri="{FF2B5EF4-FFF2-40B4-BE49-F238E27FC236}">
                <a16:creationId xmlns:a16="http://schemas.microsoft.com/office/drawing/2014/main" id="{A9506359-8ED3-74D6-BA5E-8F3FBC8E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372" y="1543332"/>
            <a:ext cx="6763464" cy="4332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B6BBB-18F0-FEC7-C3EE-162597D7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Calibri Light"/>
              </a:rPr>
              <a:t>Magnetars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5FFB1-EAB7-38E9-B51E-51C9BA78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605003"/>
            <a:ext cx="5115960" cy="45113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000">
                <a:latin typeface="Arial"/>
                <a:cs typeface="Calibri"/>
              </a:rPr>
              <a:t>They are a type of neutron star, they form from the collapsed cores of dead supergiant stars after they have gone supernova</a:t>
            </a:r>
          </a:p>
          <a:p>
            <a:endParaRPr lang="en-GB" sz="2000">
              <a:latin typeface="Arial"/>
              <a:cs typeface="Calibri"/>
            </a:endParaRPr>
          </a:p>
          <a:p>
            <a:r>
              <a:rPr lang="en-GB" sz="2000">
                <a:latin typeface="Arial"/>
                <a:cs typeface="Calibri"/>
              </a:rPr>
              <a:t>Radius ~ 13km  </a:t>
            </a:r>
            <a:endParaRPr lang="en-GB" sz="2000" baseline="-25000">
              <a:latin typeface="Arial"/>
              <a:cs typeface="Calibri"/>
            </a:endParaRPr>
          </a:p>
          <a:p>
            <a:endParaRPr lang="en-GB" sz="2000">
              <a:latin typeface="Arial"/>
              <a:cs typeface="Calibri"/>
            </a:endParaRPr>
          </a:p>
          <a:p>
            <a:r>
              <a:rPr lang="en-GB" sz="2000">
                <a:latin typeface="Arial"/>
                <a:cs typeface="Calibri"/>
              </a:rPr>
              <a:t> Mass ~ 1.4 </a:t>
            </a:r>
            <a:r>
              <a:rPr lang="en-GB" sz="2000" err="1">
                <a:latin typeface="Arial"/>
                <a:cs typeface="Calibri"/>
              </a:rPr>
              <a:t>M</a:t>
            </a:r>
            <a:r>
              <a:rPr lang="en-GB" sz="2000" baseline="-25000" err="1">
                <a:latin typeface="Arial"/>
                <a:cs typeface="Calibri"/>
              </a:rPr>
              <a:t>sun</a:t>
            </a:r>
            <a:r>
              <a:rPr lang="en-GB" sz="2000" baseline="-25000">
                <a:latin typeface="Arial"/>
                <a:cs typeface="Calibri"/>
              </a:rPr>
              <a:t> </a:t>
            </a:r>
            <a:endParaRPr lang="en-GB" sz="2000">
              <a:latin typeface="Arial"/>
              <a:cs typeface="Calibri"/>
            </a:endParaRPr>
          </a:p>
          <a:p>
            <a:endParaRPr lang="en-GB" sz="2000" baseline="-25000">
              <a:latin typeface="Arial"/>
              <a:ea typeface="+mn-lt"/>
              <a:cs typeface="+mn-lt"/>
            </a:endParaRPr>
          </a:p>
          <a:p>
            <a:r>
              <a:rPr lang="en-GB" sz="2000">
                <a:latin typeface="Arial"/>
                <a:ea typeface="+mn-lt"/>
                <a:cs typeface="+mn-lt"/>
              </a:rPr>
              <a:t>Density ~ 10</a:t>
            </a:r>
            <a:r>
              <a:rPr lang="en-GB" sz="2000" baseline="30000">
                <a:latin typeface="Arial"/>
                <a:ea typeface="+mn-lt"/>
                <a:cs typeface="+mn-lt"/>
              </a:rPr>
              <a:t>17</a:t>
            </a:r>
            <a:r>
              <a:rPr lang="en-GB" sz="2000">
                <a:latin typeface="Arial"/>
                <a:ea typeface="+mn-lt"/>
                <a:cs typeface="+mn-lt"/>
              </a:rPr>
              <a:t> kg/m</a:t>
            </a:r>
            <a:r>
              <a:rPr lang="en-GB" sz="2000" baseline="30000">
                <a:latin typeface="Arial"/>
                <a:ea typeface="+mn-lt"/>
                <a:cs typeface="+mn-lt"/>
              </a:rPr>
              <a:t>3 </a:t>
            </a:r>
            <a:r>
              <a:rPr lang="en-GB" sz="2000">
                <a:latin typeface="Arial"/>
                <a:ea typeface="+mn-lt"/>
                <a:cs typeface="+mn-lt"/>
              </a:rPr>
              <a:t>, comparable to the density of atomic nuclei</a:t>
            </a:r>
            <a:endParaRPr lang="en-GB" sz="2000">
              <a:latin typeface="Arial"/>
              <a:cs typeface="Calibri"/>
            </a:endParaRPr>
          </a:p>
          <a:p>
            <a:endParaRPr lang="en-GB" sz="2000">
              <a:latin typeface="Arial"/>
              <a:cs typeface="Calibri"/>
            </a:endParaRPr>
          </a:p>
          <a:p>
            <a:r>
              <a:rPr lang="en-GB" sz="2000">
                <a:latin typeface="Arial"/>
                <a:cs typeface="Calibri"/>
              </a:rPr>
              <a:t>B</a:t>
            </a:r>
            <a:r>
              <a:rPr lang="en-GB" sz="2000" baseline="-25000">
                <a:latin typeface="Arial"/>
                <a:cs typeface="Calibri"/>
              </a:rPr>
              <a:t>surf </a:t>
            </a:r>
            <a:r>
              <a:rPr lang="en-GB" sz="2000">
                <a:latin typeface="Arial"/>
                <a:cs typeface="Calibri"/>
              </a:rPr>
              <a:t>~ 10</a:t>
            </a:r>
            <a:r>
              <a:rPr lang="en-GB" sz="2000" baseline="30000">
                <a:latin typeface="Arial"/>
                <a:cs typeface="Calibri"/>
              </a:rPr>
              <a:t>11 </a:t>
            </a:r>
            <a:r>
              <a:rPr lang="en-GB" sz="2000">
                <a:latin typeface="Arial"/>
                <a:cs typeface="Calibri"/>
              </a:rPr>
              <a:t>T, that is 10</a:t>
            </a:r>
            <a:r>
              <a:rPr lang="en-GB" sz="2000" baseline="30000">
                <a:latin typeface="Arial"/>
                <a:cs typeface="Calibri"/>
              </a:rPr>
              <a:t>7 </a:t>
            </a:r>
            <a:r>
              <a:rPr lang="en-GB" sz="2000">
                <a:latin typeface="Arial"/>
                <a:cs typeface="Calibri"/>
              </a:rPr>
              <a:t>stronger than the sun's magnetic field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69D11-AC11-CBC7-B85B-98B9ACAB0838}"/>
              </a:ext>
            </a:extLst>
          </p:cNvPr>
          <p:cNvSpPr txBox="1"/>
          <p:nvPr/>
        </p:nvSpPr>
        <p:spPr>
          <a:xfrm>
            <a:off x="10029868" y="597866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/>
                <a:ea typeface="Open Sans"/>
                <a:cs typeface="Open Sans"/>
              </a:rPr>
              <a:t>Image Credit: ESO/L. Calçada</a:t>
            </a:r>
            <a:endParaRPr lang="en-US" sz="1200">
              <a:solidFill>
                <a:srgbClr val="FFFFFF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8A6AF-60C1-5056-4F87-A56271299C2B}"/>
              </a:ext>
            </a:extLst>
          </p:cNvPr>
          <p:cNvSpPr txBox="1"/>
          <p:nvPr/>
        </p:nvSpPr>
        <p:spPr>
          <a:xfrm>
            <a:off x="90948" y="6309851"/>
            <a:ext cx="4045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Arial"/>
                <a:cs typeface="Arial"/>
              </a:rPr>
              <a:t>Sources: </a:t>
            </a:r>
            <a:r>
              <a:rPr lang="en-GB" sz="1200" err="1">
                <a:latin typeface="Arial"/>
                <a:cs typeface="Arial"/>
              </a:rPr>
              <a:t>Mazets</a:t>
            </a:r>
            <a:r>
              <a:rPr lang="en-GB" sz="1200">
                <a:latin typeface="Arial"/>
                <a:cs typeface="Arial"/>
              </a:rPr>
              <a:t> et al. (1979); Olausen &amp; Kaspi (2014); Hurley et al. (1999); Palmer et al. (2005); Raaijmakers et al. (2020).</a:t>
            </a:r>
          </a:p>
        </p:txBody>
      </p:sp>
    </p:spTree>
    <p:extLst>
      <p:ext uri="{BB962C8B-B14F-4D97-AF65-F5344CB8AC3E}">
        <p14:creationId xmlns:p14="http://schemas.microsoft.com/office/powerpoint/2010/main" val="2285285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E51E956-6CAB-83B4-6EE0-48C0FDBE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36" y="1418304"/>
            <a:ext cx="7740445" cy="5162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18DB6-4AA8-A215-EA9B-CA01D30A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67"/>
            <a:ext cx="10515600" cy="1325563"/>
          </a:xfrm>
        </p:spPr>
        <p:txBody>
          <a:bodyPr/>
          <a:lstStyle/>
          <a:p>
            <a:pPr algn="ctr"/>
            <a:r>
              <a:rPr lang="en-GB">
                <a:cs typeface="Calibri Light"/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179AE-556B-F712-5841-A80D22D6147C}"/>
              </a:ext>
            </a:extLst>
          </p:cNvPr>
          <p:cNvSpPr txBox="1"/>
          <p:nvPr/>
        </p:nvSpPr>
        <p:spPr>
          <a:xfrm>
            <a:off x="7319239" y="1754479"/>
            <a:ext cx="5284267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GB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cs typeface="Calibri"/>
              </a:rPr>
              <a:t>Cosmic Explorer SNR: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400">
                <a:cs typeface="Calibri"/>
              </a:rPr>
              <a:t>SGR 1806-20: </a:t>
            </a:r>
            <a:r>
              <a:rPr lang="en-GB" sz="2400">
                <a:ea typeface="+mn-lt"/>
                <a:cs typeface="+mn-lt"/>
              </a:rPr>
              <a:t>   2.69x10</a:t>
            </a:r>
            <a:r>
              <a:rPr lang="en-GB" sz="2400" baseline="30000">
                <a:ea typeface="+mn-lt"/>
                <a:cs typeface="+mn-lt"/>
              </a:rPr>
              <a:t>-2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>
                <a:cs typeface="Calibri"/>
              </a:rPr>
              <a:t>SGR 1900+14:   5.68x10</a:t>
            </a:r>
            <a:r>
              <a:rPr lang="en-GB" sz="2400" baseline="30000">
                <a:ea typeface="+mn-lt"/>
                <a:cs typeface="+mn-lt"/>
              </a:rPr>
              <a:t>-4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>
                <a:cs typeface="Calibri"/>
              </a:rPr>
              <a:t>SGR 0526-66:</a:t>
            </a:r>
            <a:r>
              <a:rPr lang="en-GB" sz="2400">
                <a:ea typeface="+mn-lt"/>
                <a:cs typeface="+mn-lt"/>
              </a:rPr>
              <a:t>    6.93x10</a:t>
            </a:r>
            <a:r>
              <a:rPr lang="en-GB" sz="2400" baseline="30000">
                <a:ea typeface="+mn-lt"/>
                <a:cs typeface="+mn-lt"/>
              </a:rPr>
              <a:t>-5</a:t>
            </a:r>
          </a:p>
          <a:p>
            <a:pPr marL="742950" lvl="1" indent="-285750">
              <a:buFont typeface="Arial"/>
              <a:buChar char="•"/>
            </a:pPr>
            <a:endParaRPr lang="en-GB" sz="2400" baseline="30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cs typeface="Calibri"/>
              </a:rPr>
              <a:t>Einstein Telescope SNR:</a:t>
            </a:r>
            <a:endParaRPr lang="en-GB" sz="2400">
              <a:ea typeface="Calibri" panose="020F0502020204030204"/>
              <a:cs typeface="Calibri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SGR 1806-20:     1.24x10</a:t>
            </a:r>
            <a:r>
              <a:rPr lang="en-GB" sz="2400" baseline="30000">
                <a:ea typeface="+mn-lt"/>
                <a:cs typeface="+mn-lt"/>
              </a:rPr>
              <a:t>-2</a:t>
            </a:r>
          </a:p>
          <a:p>
            <a:pPr marL="742950" lvl="1" indent="-28575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SGR 1900+14:    3.49x10</a:t>
            </a:r>
            <a:r>
              <a:rPr lang="en-GB" sz="2400" baseline="30000">
                <a:ea typeface="+mn-lt"/>
                <a:cs typeface="+mn-lt"/>
              </a:rPr>
              <a:t>-4</a:t>
            </a:r>
          </a:p>
          <a:p>
            <a:pPr marL="742950" lvl="1" indent="-28575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SGR 0526-66:     4.26x10</a:t>
            </a:r>
            <a:r>
              <a:rPr lang="en-GB" sz="2400" baseline="30000">
                <a:ea typeface="+mn-lt"/>
                <a:cs typeface="+mn-lt"/>
              </a:rPr>
              <a:t>-5</a:t>
            </a:r>
          </a:p>
          <a:p>
            <a:pPr marL="742950" lvl="1" indent="-285750">
              <a:buFont typeface="Arial,Sans-Serif"/>
              <a:buChar char="•"/>
            </a:pPr>
            <a:endParaRPr lang="en-GB" sz="2400" baseline="30000">
              <a:cs typeface="Calibri"/>
            </a:endParaRPr>
          </a:p>
          <a:p>
            <a:endParaRPr lang="en-GB" sz="2400"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83891F-A25D-4EFE-A133-707E825D4867}"/>
              </a:ext>
            </a:extLst>
          </p:cNvPr>
          <p:cNvSpPr/>
          <p:nvPr/>
        </p:nvSpPr>
        <p:spPr>
          <a:xfrm>
            <a:off x="1533350" y="4368807"/>
            <a:ext cx="153632" cy="165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4BED90-235B-4FA5-AE9F-D94AA31E479C}"/>
              </a:ext>
            </a:extLst>
          </p:cNvPr>
          <p:cNvSpPr/>
          <p:nvPr/>
        </p:nvSpPr>
        <p:spPr>
          <a:xfrm>
            <a:off x="1091343" y="2166698"/>
            <a:ext cx="153632" cy="1659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D3FF09-C74B-4911-893A-6F8C1C32219B}"/>
              </a:ext>
            </a:extLst>
          </p:cNvPr>
          <p:cNvSpPr/>
          <p:nvPr/>
        </p:nvSpPr>
        <p:spPr>
          <a:xfrm>
            <a:off x="6508487" y="5710802"/>
            <a:ext cx="153632" cy="1659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DC6F3-11D4-2101-59F0-D33C392CF4B3}"/>
              </a:ext>
            </a:extLst>
          </p:cNvPr>
          <p:cNvSpPr/>
          <p:nvPr/>
        </p:nvSpPr>
        <p:spPr>
          <a:xfrm>
            <a:off x="4556889" y="2207629"/>
            <a:ext cx="2147190" cy="89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57C06B-05AB-77D2-2C7E-004689973D71}"/>
              </a:ext>
            </a:extLst>
          </p:cNvPr>
          <p:cNvSpPr txBox="1"/>
          <p:nvPr/>
        </p:nvSpPr>
        <p:spPr>
          <a:xfrm>
            <a:off x="4448655" y="2151942"/>
            <a:ext cx="2364188" cy="14717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SGR 0525-66 </a:t>
            </a:r>
            <a:endParaRPr lang="en-US"/>
          </a:p>
          <a:p>
            <a:pPr algn="ctr"/>
            <a:r>
              <a:rPr lang="en-US" b="1">
                <a:solidFill>
                  <a:srgbClr val="4472C4"/>
                </a:solidFill>
                <a:ea typeface="+mn-lt"/>
                <a:cs typeface="+mn-lt"/>
              </a:rPr>
              <a:t>SGR 1900+14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solidFill>
                  <a:srgbClr val="FFFF00"/>
                </a:solidFill>
                <a:ea typeface="+mn-lt"/>
                <a:cs typeface="+mn-lt"/>
              </a:rPr>
              <a:t>SGR 1806-20</a:t>
            </a:r>
            <a:endParaRPr lang="en-US">
              <a:ea typeface="+mn-lt"/>
              <a:cs typeface="+mn-lt"/>
            </a:endParaRPr>
          </a:p>
          <a:p>
            <a:pPr algn="ctr"/>
            <a:endParaRPr lang="en-US" b="1">
              <a:solidFill>
                <a:srgbClr val="4472C4"/>
              </a:solidFill>
              <a:cs typeface="Calibri"/>
            </a:endParaRPr>
          </a:p>
          <a:p>
            <a:pPr algn="ctr"/>
            <a:endParaRPr lang="en-US" b="1">
              <a:solidFill>
                <a:srgbClr val="00B05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58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ight, star, dark, coelenterate&#10;&#10;Description automatically generated">
            <a:extLst>
              <a:ext uri="{FF2B5EF4-FFF2-40B4-BE49-F238E27FC236}">
                <a16:creationId xmlns:a16="http://schemas.microsoft.com/office/drawing/2014/main" id="{C2FF78EC-FDD8-49E2-055A-4320866D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7" t="6100" r="16963" b="1961"/>
          <a:stretch/>
        </p:blipFill>
        <p:spPr>
          <a:xfrm>
            <a:off x="5616689" y="6"/>
            <a:ext cx="6578347" cy="678996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83808F-8374-28B0-0F05-FB3EA8C8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66313" cy="3207258"/>
          </a:xfrm>
        </p:spPr>
        <p:txBody>
          <a:bodyPr anchor="t">
            <a:normAutofit/>
          </a:bodyPr>
          <a:lstStyle/>
          <a:p>
            <a:pPr>
              <a:buFont typeface="Arial"/>
              <a:buChar char="•"/>
            </a:pPr>
            <a:r>
              <a:rPr lang="en-GB" sz="1700">
                <a:ea typeface="+mn-lt"/>
                <a:cs typeface="+mn-lt"/>
              </a:rPr>
              <a:t>Magnetar giant flares will not be observable from ground-based third generation detectors. A giant flare would need to occur 1000x closer to Earth be observed. There are no known magnetars that close</a:t>
            </a:r>
            <a:endParaRPr lang="en-US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GB" sz="1700">
                <a:ea typeface="+mn-lt"/>
                <a:cs typeface="+mn-lt"/>
              </a:rPr>
              <a:t>There should be a study to determine if emission from the starquake model for magnetar giant flares will be observable for the proposed space-based detectors</a:t>
            </a:r>
          </a:p>
          <a:p>
            <a:pPr>
              <a:buFont typeface="Arial"/>
              <a:buChar char="•"/>
            </a:pPr>
            <a:endParaRPr lang="en-GB" sz="17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GB" sz="170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GB" sz="170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1700"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99614-9188-69D2-1A04-360210807006}"/>
              </a:ext>
            </a:extLst>
          </p:cNvPr>
          <p:cNvSpPr/>
          <p:nvPr/>
        </p:nvSpPr>
        <p:spPr>
          <a:xfrm>
            <a:off x="130175" y="122237"/>
            <a:ext cx="912812" cy="912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E4223-1622-5317-B2DF-2BCBE3D0C9AC}"/>
              </a:ext>
            </a:extLst>
          </p:cNvPr>
          <p:cNvSpPr txBox="1"/>
          <p:nvPr/>
        </p:nvSpPr>
        <p:spPr>
          <a:xfrm>
            <a:off x="9611915" y="631785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Arial"/>
                <a:ea typeface="Source Sans Pro"/>
                <a:cs typeface="Arial"/>
              </a:rPr>
              <a:t>Image Credit: </a:t>
            </a:r>
            <a:r>
              <a:rPr lang="en-US" sz="1200" b="1" i="1">
                <a:latin typeface="Calibri"/>
                <a:ea typeface="Source Sans Pro"/>
                <a:cs typeface="Calibri"/>
              </a:rPr>
              <a:t>NASA's</a:t>
            </a:r>
            <a:r>
              <a:rPr lang="en-US" sz="1200" b="1" i="1">
                <a:ea typeface="+mn-lt"/>
                <a:cs typeface="+mn-lt"/>
              </a:rPr>
              <a:t> Goddard Space Flight Center/S. </a:t>
            </a:r>
            <a:r>
              <a:rPr lang="en-US" sz="1200" b="1" i="1" err="1">
                <a:ea typeface="+mn-lt"/>
                <a:cs typeface="+mn-lt"/>
              </a:rPr>
              <a:t>Wiessinger</a:t>
            </a:r>
            <a:endParaRPr lang="en-US" sz="1200" err="1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D7967-D27F-1250-B6BE-B118C3C73162}"/>
              </a:ext>
            </a:extLst>
          </p:cNvPr>
          <p:cNvSpPr/>
          <p:nvPr/>
        </p:nvSpPr>
        <p:spPr>
          <a:xfrm>
            <a:off x="427703" y="2449460"/>
            <a:ext cx="4061950" cy="307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6359F0-F9CD-39F9-58FA-AE996DB03AB0}"/>
              </a:ext>
            </a:extLst>
          </p:cNvPr>
          <p:cNvSpPr>
            <a:spLocks noGrp="1"/>
          </p:cNvSpPr>
          <p:nvPr/>
        </p:nvSpPr>
        <p:spPr>
          <a:xfrm>
            <a:off x="-76478" y="1036081"/>
            <a:ext cx="5080438" cy="1172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>
                <a:ea typeface="+mj-lt"/>
                <a:cs typeface="+mj-lt"/>
              </a:rPr>
              <a:t>Interpretation &amp; Suggestions for Future Study</a:t>
            </a:r>
            <a:endParaRPr lang="en-US" sz="2800">
              <a:ea typeface="+mj-lt"/>
              <a:cs typeface="+mj-lt"/>
            </a:endParaRPr>
          </a:p>
          <a:p>
            <a:pPr algn="ctr"/>
            <a:endParaRPr lang="en-US" sz="28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04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8530A6D-AA60-FED6-6056-783BEAAF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987" y="1536933"/>
            <a:ext cx="6230880" cy="4199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BD1BDB-5D3C-C35A-29A1-22BF07F5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ea typeface="+mj-lt"/>
                <a:cs typeface="+mj-lt"/>
              </a:rPr>
              <a:t>Magnetars Giant Flares</a:t>
            </a:r>
            <a:endParaRPr lang="en-GB">
              <a:latin typeface="Arial"/>
              <a:ea typeface="+mj-lt"/>
              <a:cs typeface="+mj-lt"/>
            </a:endParaRPr>
          </a:p>
          <a:p>
            <a:endParaRPr lang="en-GB">
              <a:latin typeface="Arial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E7AF1-9F41-DD5D-5304-E90361067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5" y="1621271"/>
            <a:ext cx="576846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200">
                <a:latin typeface="Arial"/>
                <a:cs typeface="Calibri"/>
              </a:rPr>
              <a:t>Giant Flares are highly energetic transient phenomena they emit ~ 10</a:t>
            </a:r>
            <a:r>
              <a:rPr lang="en-GB" sz="2200" baseline="30000">
                <a:latin typeface="Arial"/>
                <a:cs typeface="Calibri"/>
              </a:rPr>
              <a:t>38</a:t>
            </a:r>
            <a:r>
              <a:rPr lang="en-GB" sz="2200">
                <a:latin typeface="Arial"/>
                <a:cs typeface="Calibri"/>
              </a:rPr>
              <a:t> Joules, the equivalent of the output of the sun for ~ 10</a:t>
            </a:r>
            <a:r>
              <a:rPr lang="en-GB" sz="2200" baseline="30000">
                <a:latin typeface="Arial"/>
                <a:cs typeface="Calibri"/>
              </a:rPr>
              <a:t>4</a:t>
            </a:r>
            <a:r>
              <a:rPr lang="en-GB" sz="2200">
                <a:latin typeface="Arial"/>
                <a:cs typeface="Calibri"/>
              </a:rPr>
              <a:t> years</a:t>
            </a:r>
            <a:endParaRPr lang="en-US" sz="2200">
              <a:latin typeface="Arial"/>
              <a:cs typeface="Arial"/>
            </a:endParaRPr>
          </a:p>
          <a:p>
            <a:endParaRPr lang="en-GB" sz="2200">
              <a:latin typeface="Arial"/>
              <a:ea typeface="+mn-lt"/>
              <a:cs typeface="+mn-lt"/>
            </a:endParaRPr>
          </a:p>
          <a:p>
            <a:r>
              <a:rPr lang="en-GB" sz="2200">
                <a:latin typeface="Arial"/>
                <a:ea typeface="+mn-lt"/>
                <a:cs typeface="+mn-lt"/>
              </a:rPr>
              <a:t>Rare, there are only 3 confirmed magnetar giant flares</a:t>
            </a:r>
          </a:p>
          <a:p>
            <a:endParaRPr lang="en-GB" sz="2200">
              <a:latin typeface="Arial"/>
              <a:ea typeface="+mn-lt"/>
              <a:cs typeface="+mn-lt"/>
            </a:endParaRPr>
          </a:p>
          <a:p>
            <a:r>
              <a:rPr lang="en-GB" sz="2200">
                <a:latin typeface="Arial"/>
                <a:ea typeface="+mn-lt"/>
                <a:cs typeface="+mn-lt"/>
              </a:rPr>
              <a:t>Duration of &lt; 1 second</a:t>
            </a:r>
          </a:p>
          <a:p>
            <a:pPr marL="0" indent="0">
              <a:buNone/>
            </a:pPr>
            <a:endParaRPr lang="en-GB" sz="2200">
              <a:latin typeface="Arial"/>
              <a:cs typeface="Calibri"/>
            </a:endParaRPr>
          </a:p>
          <a:p>
            <a:r>
              <a:rPr lang="en-GB" sz="2200">
                <a:latin typeface="Arial"/>
                <a:cs typeface="Calibri"/>
              </a:rPr>
              <a:t>There are two proposed driving mechanisms, a magnetohydrodynamic model and a starquake model</a:t>
            </a:r>
            <a:endParaRPr lang="en-GB" sz="2200">
              <a:latin typeface="Arial"/>
              <a:ea typeface="Calibri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ea typeface="+mn-lt"/>
              <a:cs typeface="+mn-lt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  <a:p>
            <a:endParaRPr lang="en-GB" sz="2200">
              <a:latin typeface="Arial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A6A33-1E01-1F1D-73E4-A2573CD360C8}"/>
              </a:ext>
            </a:extLst>
          </p:cNvPr>
          <p:cNvSpPr txBox="1"/>
          <p:nvPr/>
        </p:nvSpPr>
        <p:spPr>
          <a:xfrm>
            <a:off x="10417030" y="57023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Image Credit : NASA</a:t>
            </a:r>
          </a:p>
        </p:txBody>
      </p:sp>
    </p:spTree>
    <p:extLst>
      <p:ext uri="{BB962C8B-B14F-4D97-AF65-F5344CB8AC3E}">
        <p14:creationId xmlns:p14="http://schemas.microsoft.com/office/powerpoint/2010/main" val="262949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A0C69B-8E39-7F7C-BA1E-D5F6571B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473" y="590261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Observations of Magnetars Giant Flares</a:t>
            </a:r>
            <a:endParaRPr lang="en-GB">
              <a:ea typeface="+mj-lt"/>
              <a:cs typeface="+mj-lt"/>
            </a:endParaRPr>
          </a:p>
          <a:p>
            <a:endParaRPr lang="en-GB">
              <a:ea typeface="+mj-lt"/>
              <a:cs typeface="+mj-lt"/>
            </a:endParaRPr>
          </a:p>
          <a:p>
            <a:endParaRPr lang="en-GB">
              <a:cs typeface="Calibri Light"/>
            </a:endParaRPr>
          </a:p>
        </p:txBody>
      </p:sp>
      <p:pic>
        <p:nvPicPr>
          <p:cNvPr id="2" name="Picture 2" descr="A picture containing star&#10;&#10;Description automatically generated">
            <a:extLst>
              <a:ext uri="{FF2B5EF4-FFF2-40B4-BE49-F238E27FC236}">
                <a16:creationId xmlns:a16="http://schemas.microsoft.com/office/drawing/2014/main" id="{73350076-CF43-CE89-3B14-8990338FA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90" y="1580285"/>
            <a:ext cx="3714748" cy="3706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26330-92B0-CCF6-726F-D83670F102BA}"/>
              </a:ext>
            </a:extLst>
          </p:cNvPr>
          <p:cNvSpPr txBox="1"/>
          <p:nvPr/>
        </p:nvSpPr>
        <p:spPr>
          <a:xfrm>
            <a:off x="377538" y="1797627"/>
            <a:ext cx="6518562" cy="72019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2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Arial"/>
                <a:cs typeface="Arial"/>
              </a:rPr>
              <a:t>Observations of giant flares indicate that the magnetar is </a:t>
            </a:r>
            <a:r>
              <a:rPr lang="en-GB" sz="2200">
                <a:ea typeface="+mn-lt"/>
                <a:cs typeface="+mn-lt"/>
              </a:rPr>
              <a:t>enveloped</a:t>
            </a:r>
            <a:r>
              <a:rPr lang="en-GB" sz="2200">
                <a:latin typeface="Arial"/>
                <a:cs typeface="Arial"/>
              </a:rPr>
              <a:t> by a fireball during the flare</a:t>
            </a: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Arial"/>
                <a:cs typeface="Arial"/>
              </a:rPr>
              <a:t>Conventional observations cannot probe what is happening inside the fireball</a:t>
            </a: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200">
                <a:latin typeface="Arial"/>
                <a:cs typeface="Arial"/>
              </a:rPr>
              <a:t>For conventional observations, the effects of the starquake and magnetohydrodynamic proposed driving mechanisms are </a:t>
            </a:r>
            <a:r>
              <a:rPr lang="en-GB" sz="2200">
                <a:latin typeface="Arial"/>
                <a:ea typeface="+mn-lt"/>
                <a:cs typeface="+mn-lt"/>
              </a:rPr>
              <a:t>indistinguishable – they cannot probe the dynamics of the flare</a:t>
            </a: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 sz="2200">
              <a:latin typeface="Arial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6FF2B-9A6C-A5FC-6D40-8209D16F8508}"/>
              </a:ext>
            </a:extLst>
          </p:cNvPr>
          <p:cNvSpPr txBox="1"/>
          <p:nvPr/>
        </p:nvSpPr>
        <p:spPr>
          <a:xfrm>
            <a:off x="9303943" y="556963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LyonText-Regular"/>
              </a:rPr>
              <a:t>Image Credit: NRAO / </a:t>
            </a:r>
            <a:r>
              <a:rPr lang="en-US" sz="1200" i="1" err="1">
                <a:latin typeface="LyonText-Regular"/>
              </a:rPr>
              <a:t>CfA</a:t>
            </a:r>
            <a:r>
              <a:rPr lang="en-US" sz="1200" i="1">
                <a:latin typeface="LyonText-Regular"/>
              </a:rPr>
              <a:t> / Bryan </a:t>
            </a:r>
            <a:r>
              <a:rPr lang="en-US" sz="1200" i="1" err="1">
                <a:latin typeface="LyonText-Regular"/>
              </a:rPr>
              <a:t>Gaensler</a:t>
            </a:r>
            <a:endParaRPr lang="en-US" sz="1200" i="1" err="1">
              <a:latin typeface="LyonText-Regular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42AE1-A837-A902-5F33-731A074F38FA}"/>
              </a:ext>
            </a:extLst>
          </p:cNvPr>
          <p:cNvSpPr txBox="1"/>
          <p:nvPr/>
        </p:nvSpPr>
        <p:spPr>
          <a:xfrm>
            <a:off x="7045037" y="1797627"/>
            <a:ext cx="49426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LyonText-Regular"/>
              </a:rPr>
              <a:t> Model of the fading afterglow of giant flare from SGR 1806–20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534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0B39-C895-0D65-B574-32C92429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ea typeface="+mj-lt"/>
                <a:cs typeface="+mj-lt"/>
              </a:rPr>
              <a:t>Gravitational Waves</a:t>
            </a:r>
            <a:endParaRPr lang="en-GB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6D1B6-7654-E606-324E-EAE43095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48" y="1692275"/>
            <a:ext cx="428798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100">
                <a:ea typeface="+mn-lt"/>
                <a:cs typeface="+mn-lt"/>
              </a:rPr>
              <a:t>Observations would allow the probing of the internal dynamics of magnetars at the time of a giant flare</a:t>
            </a:r>
            <a:endParaRPr lang="en-GB" sz="2100">
              <a:cs typeface="Calibri"/>
            </a:endParaRPr>
          </a:p>
          <a:p>
            <a:endParaRPr lang="en-GB" sz="2100">
              <a:cs typeface="Calibri"/>
            </a:endParaRPr>
          </a:p>
          <a:p>
            <a:r>
              <a:rPr lang="en-GB" sz="2100">
                <a:ea typeface="+mn-lt"/>
                <a:cs typeface="+mn-lt"/>
              </a:rPr>
              <a:t>They are emitted by accelerating masses, and deformed rotating objects</a:t>
            </a:r>
            <a:endParaRPr lang="en-GB">
              <a:ea typeface="+mn-lt"/>
              <a:cs typeface="+mn-lt"/>
            </a:endParaRPr>
          </a:p>
          <a:p>
            <a:endParaRPr lang="en-GB" sz="2100">
              <a:cs typeface="Calibri"/>
            </a:endParaRPr>
          </a:p>
          <a:p>
            <a:r>
              <a:rPr lang="en-GB" sz="2100">
                <a:cs typeface="Calibri"/>
              </a:rPr>
              <a:t>Gravitational waves are ripples in space-time</a:t>
            </a:r>
            <a:endParaRPr lang="en-GB">
              <a:cs typeface="Calibri"/>
            </a:endParaRPr>
          </a:p>
          <a:p>
            <a:endParaRPr lang="en-GB" sz="2100">
              <a:cs typeface="Calibri"/>
            </a:endParaRPr>
          </a:p>
          <a:p>
            <a:pPr>
              <a:buFont typeface="Arial"/>
            </a:pPr>
            <a:endParaRPr lang="en-GB" sz="2100">
              <a:ea typeface="Calibri"/>
              <a:cs typeface="Calibri"/>
            </a:endParaRPr>
          </a:p>
          <a:p>
            <a:pPr marL="0" indent="0">
              <a:buNone/>
            </a:pPr>
            <a:endParaRPr lang="en-GB" sz="2100">
              <a:cs typeface="Calibri"/>
            </a:endParaRPr>
          </a:p>
          <a:p>
            <a:pPr>
              <a:buFont typeface="Arial"/>
            </a:pPr>
            <a:endParaRPr lang="en-GB" sz="2100">
              <a:cs typeface="Calibri"/>
            </a:endParaRPr>
          </a:p>
          <a:p>
            <a:pPr>
              <a:buFont typeface="Arial"/>
            </a:pPr>
            <a:endParaRPr lang="en-GB" sz="210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100">
              <a:cs typeface="Calibri"/>
            </a:endParaRPr>
          </a:p>
          <a:p>
            <a:pPr>
              <a:buFont typeface="Arial"/>
              <a:buChar char="•"/>
            </a:pPr>
            <a:endParaRPr lang="en-GB" sz="2100">
              <a:cs typeface="Calibri"/>
            </a:endParaRPr>
          </a:p>
          <a:p>
            <a:pPr>
              <a:buFont typeface="Arial"/>
              <a:buChar char="•"/>
            </a:pPr>
            <a:endParaRPr lang="en-GB" sz="21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830E64-1013-D475-A499-1FBD7069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5" y="1911996"/>
            <a:ext cx="6677024" cy="3374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1387A-F7A8-2691-1D77-30FCC78A8384}"/>
              </a:ext>
            </a:extLst>
          </p:cNvPr>
          <p:cNvSpPr txBox="1"/>
          <p:nvPr/>
        </p:nvSpPr>
        <p:spPr>
          <a:xfrm>
            <a:off x="9658639" y="542088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Arial"/>
                <a:cs typeface="Helvetica"/>
              </a:rPr>
              <a:t>Image Credit: LIGO/T. Pyle</a:t>
            </a:r>
            <a:endParaRPr lang="en-US" sz="120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48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56FA338F-75E7-E3C9-0C4D-42BCA13E2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04" y="31238"/>
            <a:ext cx="12129191" cy="679711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A0229-7E97-B9C5-4200-17CF113296E1}"/>
              </a:ext>
            </a:extLst>
          </p:cNvPr>
          <p:cNvSpPr/>
          <p:nvPr/>
        </p:nvSpPr>
        <p:spPr>
          <a:xfrm>
            <a:off x="6880122" y="4938251"/>
            <a:ext cx="4737919" cy="171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0B06A-DBFB-9118-38A4-017165DA5D90}"/>
              </a:ext>
            </a:extLst>
          </p:cNvPr>
          <p:cNvSpPr txBox="1"/>
          <p:nvPr/>
        </p:nvSpPr>
        <p:spPr>
          <a:xfrm>
            <a:off x="6833727" y="4695210"/>
            <a:ext cx="4955457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100">
                <a:latin typeface="Arial"/>
                <a:cs typeface="Calibri"/>
              </a:rPr>
              <a:t>There are also proposals for space-based detectors, such as LISA. They will be sensitive for a different frequency regime compared to ground-based </a:t>
            </a:r>
            <a:endParaRPr lang="en-US" sz="2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64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E9C5-63B4-2A84-A24D-986806CA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Arial"/>
                <a:cs typeface="Arial"/>
              </a:rPr>
              <a:t>Gravitational Wave Strain:</a:t>
            </a:r>
            <a:r>
              <a:rPr lang="en-GB" i="1">
                <a:latin typeface="Arial"/>
                <a:cs typeface="Arial"/>
              </a:rPr>
              <a:t> h(t)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2BCDF-1034-EB9F-629B-E57D1F6D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42" y="1759683"/>
            <a:ext cx="49313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endParaRPr lang="en-GB">
              <a:latin typeface="Arial"/>
              <a:cs typeface="Arial"/>
            </a:endParaRPr>
          </a:p>
        </p:txBody>
      </p:sp>
      <p:pic>
        <p:nvPicPr>
          <p:cNvPr id="4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3DBE799-9C1B-E6EB-6471-376FE2FB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03" y="1760056"/>
            <a:ext cx="6721719" cy="9145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2984B0-23B8-EF0C-CA95-18EE000D9087}"/>
              </a:ext>
            </a:extLst>
          </p:cNvPr>
          <p:cNvSpPr txBox="1">
            <a:spLocks/>
          </p:cNvSpPr>
          <p:nvPr/>
        </p:nvSpPr>
        <p:spPr>
          <a:xfrm>
            <a:off x="142143" y="1686413"/>
            <a:ext cx="5241071" cy="48495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What is measured by the detector</a:t>
            </a:r>
          </a:p>
          <a:p>
            <a:endParaRPr lang="en-GB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ea typeface="+mn-lt"/>
                <a:cs typeface="Arial"/>
              </a:rPr>
              <a:t>Gravitational wave strain </a:t>
            </a:r>
            <a:r>
              <a:rPr lang="en-GB" i="1">
                <a:latin typeface="Arial"/>
                <a:ea typeface="+mn-lt"/>
                <a:cs typeface="Arial"/>
              </a:rPr>
              <a:t>h(t)</a:t>
            </a:r>
            <a:r>
              <a:rPr lang="en-GB">
                <a:latin typeface="Arial"/>
                <a:ea typeface="+mn-lt"/>
                <a:cs typeface="Arial"/>
              </a:rPr>
              <a:t> is dimensionless</a:t>
            </a:r>
          </a:p>
          <a:p>
            <a:endParaRPr lang="en-GB">
              <a:latin typeface="Arial"/>
              <a:ea typeface="+mn-lt"/>
              <a:cs typeface="Arial"/>
            </a:endParaRPr>
          </a:p>
          <a:p>
            <a:r>
              <a:rPr lang="en-GB" i="1">
                <a:latin typeface="Arial"/>
                <a:ea typeface="+mn-lt"/>
                <a:cs typeface="Arial"/>
              </a:rPr>
              <a:t>F</a:t>
            </a:r>
            <a:r>
              <a:rPr lang="en-GB" i="1" baseline="-25000">
                <a:latin typeface="Arial"/>
                <a:ea typeface="+mn-lt"/>
                <a:cs typeface="Arial"/>
              </a:rPr>
              <a:t>+</a:t>
            </a:r>
            <a:r>
              <a:rPr lang="en-GB">
                <a:latin typeface="Arial"/>
                <a:ea typeface="+mn-lt"/>
                <a:cs typeface="Arial"/>
              </a:rPr>
              <a:t> , </a:t>
            </a:r>
            <a:r>
              <a:rPr lang="en-GB" i="1" err="1">
                <a:latin typeface="Arial"/>
                <a:ea typeface="+mn-lt"/>
                <a:cs typeface="Arial"/>
              </a:rPr>
              <a:t>F</a:t>
            </a:r>
            <a:r>
              <a:rPr lang="en-GB" i="1" baseline="-25000" err="1">
                <a:latin typeface="Arial"/>
                <a:ea typeface="+mn-lt"/>
                <a:cs typeface="Arial"/>
              </a:rPr>
              <a:t>x</a:t>
            </a:r>
            <a:r>
              <a:rPr lang="en-GB" baseline="-25000">
                <a:latin typeface="Arial"/>
                <a:ea typeface="+mn-lt"/>
                <a:cs typeface="Arial"/>
              </a:rPr>
              <a:t>  </a:t>
            </a:r>
            <a:r>
              <a:rPr lang="en-GB">
                <a:latin typeface="Arial"/>
                <a:ea typeface="+mn-lt"/>
                <a:cs typeface="Arial"/>
              </a:rPr>
              <a:t>are the detector's antenna functions</a:t>
            </a:r>
          </a:p>
          <a:p>
            <a:endParaRPr lang="en-GB">
              <a:latin typeface="Arial"/>
              <a:cs typeface="Arial"/>
            </a:endParaRPr>
          </a:p>
          <a:p>
            <a:r>
              <a:rPr lang="en-GB" i="1">
                <a:latin typeface="Arial"/>
                <a:cs typeface="Arial"/>
              </a:rPr>
              <a:t>h</a:t>
            </a:r>
            <a:r>
              <a:rPr lang="en-GB" i="1" baseline="-25000">
                <a:latin typeface="Arial"/>
                <a:cs typeface="Arial"/>
              </a:rPr>
              <a:t>+ 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i="1" err="1">
                <a:latin typeface="Arial"/>
                <a:cs typeface="Arial"/>
              </a:rPr>
              <a:t>h</a:t>
            </a:r>
            <a:r>
              <a:rPr lang="en-GB" i="1" baseline="-25000" err="1">
                <a:latin typeface="Arial"/>
                <a:cs typeface="Arial"/>
              </a:rPr>
              <a:t>x</a:t>
            </a:r>
            <a:r>
              <a:rPr lang="en-GB" i="1" baseline="-25000">
                <a:latin typeface="Arial"/>
                <a:cs typeface="Arial"/>
              </a:rPr>
              <a:t> </a:t>
            </a:r>
            <a:r>
              <a:rPr lang="en-GB" baseline="-25000">
                <a:latin typeface="Arial"/>
                <a:cs typeface="Arial"/>
              </a:rPr>
              <a:t> </a:t>
            </a:r>
            <a:r>
              <a:rPr lang="en-GB">
                <a:latin typeface="Arial"/>
                <a:cs typeface="Arial"/>
              </a:rPr>
              <a:t>are the </a:t>
            </a:r>
            <a:r>
              <a:rPr lang="en-GB">
                <a:latin typeface="Arial"/>
                <a:ea typeface="+mn-lt"/>
                <a:cs typeface="Arial"/>
              </a:rPr>
              <a:t>gravitational </a:t>
            </a:r>
            <a:r>
              <a:rPr lang="en-GB">
                <a:latin typeface="Arial"/>
                <a:cs typeface="Arial"/>
              </a:rPr>
              <a:t>wave polarizations</a:t>
            </a:r>
          </a:p>
          <a:p>
            <a:endParaRPr lang="en-GB">
              <a:latin typeface="Arial"/>
              <a:cs typeface="Arial"/>
            </a:endParaRPr>
          </a:p>
        </p:txBody>
      </p:sp>
      <p:pic>
        <p:nvPicPr>
          <p:cNvPr id="5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E0A0F561-7E7C-9670-8657-FBD37F7E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52" y="3318268"/>
            <a:ext cx="2649722" cy="2642395"/>
          </a:xfrm>
          <a:prstGeom prst="rect">
            <a:avLst/>
          </a:prstGeom>
        </p:spPr>
      </p:pic>
      <p:pic>
        <p:nvPicPr>
          <p:cNvPr id="9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3C1B1099-757B-D7EE-2568-75179D4E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586" y="3318268"/>
            <a:ext cx="2635070" cy="2635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22237-13D3-B70A-F6ED-9994200CD4CC}"/>
              </a:ext>
            </a:extLst>
          </p:cNvPr>
          <p:cNvSpPr txBox="1"/>
          <p:nvPr/>
        </p:nvSpPr>
        <p:spPr>
          <a:xfrm>
            <a:off x="10074945" y="6531634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Arial"/>
                <a:cs typeface="Arial"/>
              </a:rPr>
              <a:t>Image Credit: </a:t>
            </a:r>
            <a:r>
              <a:rPr lang="en-GB" sz="1200" err="1">
                <a:latin typeface="Arial"/>
                <a:ea typeface="+mn-lt"/>
                <a:cs typeface="Arial"/>
              </a:rPr>
              <a:t>wikimedia</a:t>
            </a:r>
            <a:r>
              <a:rPr lang="en-GB" sz="1200">
                <a:latin typeface="Arial"/>
                <a:ea typeface="+mn-lt"/>
                <a:cs typeface="Arial"/>
              </a:rPr>
              <a:t>/</a:t>
            </a:r>
            <a:r>
              <a:rPr lang="en-GB" sz="1200" err="1">
                <a:latin typeface="Arial"/>
                <a:ea typeface="+mn-lt"/>
                <a:cs typeface="Arial"/>
              </a:rPr>
              <a:t>Tgr</a:t>
            </a:r>
            <a:endParaRPr lang="en-GB" sz="1200">
              <a:latin typeface="Arial"/>
              <a:ea typeface="+mn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3F035-F1AB-A770-3200-81F6E0BD5A48}"/>
              </a:ext>
            </a:extLst>
          </p:cNvPr>
          <p:cNvSpPr txBox="1"/>
          <p:nvPr/>
        </p:nvSpPr>
        <p:spPr>
          <a:xfrm>
            <a:off x="5695217" y="6000949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i="1">
                <a:latin typeface="Arial"/>
                <a:ea typeface="+mn-lt"/>
                <a:cs typeface="Arial"/>
              </a:rPr>
              <a:t>h</a:t>
            </a:r>
            <a:r>
              <a:rPr lang="en-GB" sz="2000" i="1" baseline="-25000">
                <a:latin typeface="Arial"/>
                <a:ea typeface="+mn-lt"/>
                <a:cs typeface="Arial"/>
              </a:rPr>
              <a:t>+</a:t>
            </a:r>
            <a:endParaRPr lang="en-US" sz="2000" baseline="-2500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9A76C-71DA-DD70-2951-180B9E15C44C}"/>
              </a:ext>
            </a:extLst>
          </p:cNvPr>
          <p:cNvSpPr txBox="1"/>
          <p:nvPr/>
        </p:nvSpPr>
        <p:spPr>
          <a:xfrm>
            <a:off x="9094909" y="5959652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i="1" err="1">
                <a:latin typeface="Arial"/>
                <a:ea typeface="+mn-lt"/>
                <a:cs typeface="Arial"/>
              </a:rPr>
              <a:t>h</a:t>
            </a:r>
            <a:r>
              <a:rPr lang="en-GB" sz="2000" i="1" baseline="-25000" err="1">
                <a:latin typeface="Arial"/>
                <a:ea typeface="+mn-lt"/>
                <a:cs typeface="Arial"/>
              </a:rPr>
              <a:t>x</a:t>
            </a:r>
            <a:endParaRPr lang="en-GB" sz="2000" i="1" baseline="-25000" err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06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180B-1D0A-859D-1757-860AACFD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>
                <a:latin typeface="Arial"/>
                <a:cs typeface="Arial"/>
              </a:rPr>
              <a:t>Sensitivity of </a:t>
            </a:r>
            <a:r>
              <a:rPr lang="en-US" sz="5200" kern="1200">
                <a:latin typeface="Arial"/>
                <a:cs typeface="Arial"/>
              </a:rPr>
              <a:t>Detectors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BB50-EED8-8D79-1293-CC5217FFDA10}"/>
              </a:ext>
            </a:extLst>
          </p:cNvPr>
          <p:cNvSpPr txBox="1"/>
          <p:nvPr/>
        </p:nvSpPr>
        <p:spPr>
          <a:xfrm>
            <a:off x="7238795" y="1763101"/>
            <a:ext cx="4955929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>
                <a:latin typeface="Arial"/>
                <a:ea typeface="+mn-lt"/>
                <a:cs typeface="Arial"/>
              </a:rPr>
              <a:t>Sensitivity of detectors is characterised by their power spectral density denoted as S</a:t>
            </a:r>
            <a:r>
              <a:rPr lang="en-GB" sz="2000" baseline="-25000">
                <a:latin typeface="Arial"/>
                <a:ea typeface="+mn-lt"/>
                <a:cs typeface="Arial"/>
              </a:rPr>
              <a:t>h</a:t>
            </a:r>
            <a:r>
              <a:rPr lang="en-GB" sz="2000">
                <a:latin typeface="Arial"/>
                <a:ea typeface="+mn-lt"/>
                <a:cs typeface="Arial"/>
              </a:rPr>
              <a:t>(</a:t>
            </a:r>
            <a:r>
              <a:rPr lang="en-GB" sz="2000" i="1">
                <a:latin typeface="Arial"/>
                <a:ea typeface="+mn-lt"/>
                <a:cs typeface="Arial"/>
              </a:rPr>
              <a:t>f</a:t>
            </a:r>
            <a:r>
              <a:rPr lang="en-GB" sz="2000">
                <a:latin typeface="Arial"/>
                <a:ea typeface="+mn-lt"/>
                <a:cs typeface="Arial"/>
              </a:rPr>
              <a:t>)</a:t>
            </a:r>
            <a:endParaRPr lang="en-US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Arial"/>
                <a:ea typeface="+mn-lt"/>
                <a:cs typeface="Arial"/>
              </a:rPr>
              <a:t>Third generation detectors like Cosmic Explorer and the Einstein Telescope will be orders of magnitude more sensitive than first generation detectors like LIGO</a:t>
            </a: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Arial"/>
                <a:ea typeface="+mn-lt"/>
                <a:cs typeface="Arial"/>
              </a:rPr>
              <a:t>Ground-based detectors are sensitive for signals in the 10</a:t>
            </a:r>
            <a:r>
              <a:rPr lang="en-GB" sz="2000" baseline="30000">
                <a:latin typeface="Arial"/>
                <a:ea typeface="+mn-lt"/>
                <a:cs typeface="Arial"/>
              </a:rPr>
              <a:t>1</a:t>
            </a:r>
            <a:r>
              <a:rPr lang="en-GB" sz="2000">
                <a:latin typeface="Arial"/>
                <a:ea typeface="+mn-lt"/>
                <a:cs typeface="Arial"/>
              </a:rPr>
              <a:t> − 10</a:t>
            </a:r>
            <a:r>
              <a:rPr lang="en-GB" sz="2000" baseline="30000">
                <a:latin typeface="Arial"/>
                <a:ea typeface="+mn-lt"/>
                <a:cs typeface="Arial"/>
              </a:rPr>
              <a:t>3</a:t>
            </a:r>
            <a:r>
              <a:rPr lang="en-GB" sz="2000">
                <a:latin typeface="Arial"/>
                <a:ea typeface="+mn-lt"/>
                <a:cs typeface="Arial"/>
              </a:rPr>
              <a:t> Hz regime, while proposed space-based detectors will be sensitive for signals in the 10</a:t>
            </a:r>
            <a:r>
              <a:rPr lang="en-GB" sz="2000" baseline="30000">
                <a:latin typeface="Arial"/>
                <a:ea typeface="+mn-lt"/>
                <a:cs typeface="Arial"/>
              </a:rPr>
              <a:t>-4</a:t>
            </a:r>
            <a:r>
              <a:rPr lang="en-GB" sz="2000">
                <a:latin typeface="Arial"/>
                <a:ea typeface="+mn-lt"/>
                <a:cs typeface="Arial"/>
              </a:rPr>
              <a:t> – 10</a:t>
            </a:r>
            <a:r>
              <a:rPr lang="en-GB" sz="2000" baseline="30000">
                <a:latin typeface="Arial"/>
                <a:ea typeface="+mn-lt"/>
                <a:cs typeface="Arial"/>
              </a:rPr>
              <a:t>-1</a:t>
            </a:r>
            <a:r>
              <a:rPr lang="en-GB" sz="2000">
                <a:latin typeface="Arial"/>
                <a:ea typeface="+mn-lt"/>
                <a:cs typeface="Arial"/>
              </a:rPr>
              <a:t> Hz regime</a:t>
            </a: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Arial"/>
              <a:cs typeface="Arial"/>
            </a:endParaRPr>
          </a:p>
          <a:p>
            <a:endParaRPr lang="en-GB" sz="2000">
              <a:latin typeface="Arial"/>
              <a:cs typeface="Arial"/>
            </a:endParaRPr>
          </a:p>
          <a:p>
            <a:endParaRPr lang="en-GB" sz="20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44A0E-9C7D-E3B4-3421-A62C5572FCB9}"/>
              </a:ext>
            </a:extLst>
          </p:cNvPr>
          <p:cNvSpPr txBox="1"/>
          <p:nvPr/>
        </p:nvSpPr>
        <p:spPr>
          <a:xfrm>
            <a:off x="1623892" y="5322764"/>
            <a:ext cx="50365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>
                <a:latin typeface="Arial"/>
                <a:cs typeface="Arial"/>
              </a:rPr>
              <a:t> Sources: Cosmic Explorer Collab, Einstein Telescope Collab</a:t>
            </a:r>
          </a:p>
        </p:txBody>
      </p:sp>
      <p:pic>
        <p:nvPicPr>
          <p:cNvPr id="7" name="Picture 7" descr="Chart&#10;&#10;Description automatically generated">
            <a:extLst>
              <a:ext uri="{FF2B5EF4-FFF2-40B4-BE49-F238E27FC236}">
                <a16:creationId xmlns:a16="http://schemas.microsoft.com/office/drawing/2014/main" id="{9BEA545E-F73E-916D-C8D4-7CB7B9B86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41" t="9058" r="-197" b="51642"/>
          <a:stretch/>
        </p:blipFill>
        <p:spPr>
          <a:xfrm>
            <a:off x="4129393" y="2244175"/>
            <a:ext cx="2879014" cy="1182874"/>
          </a:xfrm>
          <a:prstGeom prst="rect">
            <a:avLst/>
          </a:prstGeom>
        </p:spPr>
      </p:pic>
      <p:pic>
        <p:nvPicPr>
          <p:cNvPr id="5" name="Picture 7" descr="Chart&#10;&#10;Description automatically generated">
            <a:extLst>
              <a:ext uri="{FF2B5EF4-FFF2-40B4-BE49-F238E27FC236}">
                <a16:creationId xmlns:a16="http://schemas.microsoft.com/office/drawing/2014/main" id="{8D273CB3-94E4-2FCB-ACA7-6213EED1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" r="32450" b="-218"/>
          <a:stretch/>
        </p:blipFill>
        <p:spPr>
          <a:xfrm>
            <a:off x="144464" y="1812924"/>
            <a:ext cx="7178720" cy="35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02D4-0AB6-265D-F8D0-783A6546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Project 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745EB-3645-A21D-A442-7E6B7D761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Improve our understanding of </a:t>
            </a:r>
            <a:r>
              <a:rPr lang="en-GB">
                <a:latin typeface="Arial"/>
                <a:ea typeface="+mn-lt"/>
                <a:cs typeface="Arial"/>
              </a:rPr>
              <a:t>magnetar giant flares using </a:t>
            </a:r>
            <a:r>
              <a:rPr lang="en-GB">
                <a:latin typeface="Arial"/>
                <a:cs typeface="Arial"/>
              </a:rPr>
              <a:t>gravitational waves </a:t>
            </a:r>
          </a:p>
          <a:p>
            <a:endParaRPr lang="en-GB">
              <a:latin typeface="Arial"/>
              <a:ea typeface="+mn-lt"/>
              <a:cs typeface="Arial"/>
            </a:endParaRPr>
          </a:p>
          <a:p>
            <a:r>
              <a:rPr lang="en-GB">
                <a:latin typeface="Arial"/>
                <a:ea typeface="+mn-lt"/>
                <a:cs typeface="Arial"/>
              </a:rPr>
              <a:t>Determine if it is possible for the next generation of ground-based detectors, </a:t>
            </a:r>
            <a:r>
              <a:rPr lang="en-GB">
                <a:latin typeface="Arial"/>
                <a:ea typeface="+mn-lt"/>
                <a:cs typeface="+mn-lt"/>
              </a:rPr>
              <a:t>specifically </a:t>
            </a:r>
            <a:r>
              <a:rPr lang="en-GB">
                <a:latin typeface="Arial"/>
                <a:ea typeface="+mn-lt"/>
                <a:cs typeface="Arial"/>
              </a:rPr>
              <a:t>Cosmic Explorer &amp; the Einstein Telescope to observe gravitational wave emission from magnetar giant flares</a:t>
            </a:r>
          </a:p>
          <a:p>
            <a:endParaRPr lang="en-GB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>
                <a:latin typeface="Arial"/>
                <a:cs typeface="Arial"/>
              </a:rPr>
              <a:t>  </a:t>
            </a:r>
            <a:endParaRPr lang="en-GB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486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Magnetars</vt:lpstr>
      <vt:lpstr>Magnetars Giant Flares </vt:lpstr>
      <vt:lpstr>Observations of Magnetars Giant Flares  </vt:lpstr>
      <vt:lpstr>Gravitational Waves</vt:lpstr>
      <vt:lpstr>PowerPoint Presentation</vt:lpstr>
      <vt:lpstr>Gravitational Wave Strain: h(t)</vt:lpstr>
      <vt:lpstr>Sensitivity of Detectors</vt:lpstr>
      <vt:lpstr>Project Objectives:</vt:lpstr>
      <vt:lpstr>Methods: Signal-To-Noise (SNR) Estimation</vt:lpstr>
      <vt:lpstr>Methods: Signal-To-Noise (SNR) Estimation</vt:lpstr>
      <vt:lpstr>Waveforms: Starquake </vt:lpstr>
      <vt:lpstr>Waveforms: Starquake </vt:lpstr>
      <vt:lpstr>Wave Forms: Magnetohydrodynamic Waveform</vt:lpstr>
      <vt:lpstr>Wave Forms: Magnetohydrodynamic Waveform</vt:lpstr>
      <vt:lpstr>Magnetohydrodynamic Parameters </vt:lpstr>
      <vt:lpstr>Testing Approximations</vt:lpstr>
      <vt:lpstr>Testing Approximations</vt:lpstr>
      <vt:lpstr>Testing Approximations</vt:lpstr>
      <vt:lpstr>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Maxwell Avery Fine</dc:creator>
  <cp:revision>6</cp:revision>
  <dcterms:created xsi:type="dcterms:W3CDTF">2022-04-04T03:38:22Z</dcterms:created>
  <dcterms:modified xsi:type="dcterms:W3CDTF">2022-12-27T21:47:24Z</dcterms:modified>
</cp:coreProperties>
</file>